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4"/>
  </p:notesMasterIdLst>
  <p:sldIdLst>
    <p:sldId id="503" r:id="rId2"/>
    <p:sldId id="266" r:id="rId3"/>
    <p:sldId id="508" r:id="rId4"/>
    <p:sldId id="510" r:id="rId5"/>
    <p:sldId id="526" r:id="rId6"/>
    <p:sldId id="513" r:id="rId7"/>
    <p:sldId id="514" r:id="rId8"/>
    <p:sldId id="512" r:id="rId9"/>
    <p:sldId id="516" r:id="rId10"/>
    <p:sldId id="515" r:id="rId11"/>
    <p:sldId id="517" r:id="rId12"/>
    <p:sldId id="518" r:id="rId13"/>
    <p:sldId id="519" r:id="rId14"/>
    <p:sldId id="521" r:id="rId15"/>
    <p:sldId id="520" r:id="rId16"/>
    <p:sldId id="522" r:id="rId17"/>
    <p:sldId id="523" r:id="rId18"/>
    <p:sldId id="527" r:id="rId19"/>
    <p:sldId id="528" r:id="rId20"/>
    <p:sldId id="529" r:id="rId21"/>
    <p:sldId id="557" r:id="rId22"/>
    <p:sldId id="558" r:id="rId23"/>
    <p:sldId id="559" r:id="rId24"/>
    <p:sldId id="560" r:id="rId25"/>
    <p:sldId id="530" r:id="rId26"/>
    <p:sldId id="531" r:id="rId27"/>
    <p:sldId id="532" r:id="rId28"/>
    <p:sldId id="533" r:id="rId29"/>
    <p:sldId id="535" r:id="rId30"/>
    <p:sldId id="534" r:id="rId31"/>
    <p:sldId id="536" r:id="rId32"/>
    <p:sldId id="537" r:id="rId33"/>
    <p:sldId id="538" r:id="rId34"/>
    <p:sldId id="539" r:id="rId35"/>
    <p:sldId id="540" r:id="rId36"/>
    <p:sldId id="541" r:id="rId37"/>
    <p:sldId id="542" r:id="rId38"/>
    <p:sldId id="543" r:id="rId39"/>
    <p:sldId id="544" r:id="rId40"/>
    <p:sldId id="545" r:id="rId41"/>
    <p:sldId id="546" r:id="rId42"/>
    <p:sldId id="547" r:id="rId43"/>
    <p:sldId id="548" r:id="rId44"/>
    <p:sldId id="549" r:id="rId45"/>
    <p:sldId id="550" r:id="rId46"/>
    <p:sldId id="551" r:id="rId47"/>
    <p:sldId id="552" r:id="rId48"/>
    <p:sldId id="553" r:id="rId49"/>
    <p:sldId id="554" r:id="rId50"/>
    <p:sldId id="555" r:id="rId51"/>
    <p:sldId id="556" r:id="rId52"/>
    <p:sldId id="525" r:id="rId53"/>
  </p:sldIdLst>
  <p:sldSz cx="9144000" cy="6858000" type="screen4x3"/>
  <p:notesSz cx="6858000" cy="9144000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19">
          <p15:clr>
            <a:srgbClr val="A4A3A4"/>
          </p15:clr>
        </p15:guide>
        <p15:guide id="2" pos="15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변소현" initials="변" lastIdx="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7FF8B"/>
    <a:srgbClr val="FDDDD3"/>
    <a:srgbClr val="FBF5C5"/>
    <a:srgbClr val="669900"/>
    <a:srgbClr val="CDF1FF"/>
    <a:srgbClr val="97E1FF"/>
    <a:srgbClr val="00A4E6"/>
    <a:srgbClr val="5BD0FF"/>
    <a:srgbClr val="29C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246" autoAdjust="0"/>
    <p:restoredTop sz="99281" autoAdjust="0"/>
  </p:normalViewPr>
  <p:slideViewPr>
    <p:cSldViewPr>
      <p:cViewPr varScale="1">
        <p:scale>
          <a:sx n="116" d="100"/>
          <a:sy n="116" d="100"/>
        </p:scale>
        <p:origin x="1662" y="108"/>
      </p:cViewPr>
      <p:guideLst>
        <p:guide orient="horz" pos="119"/>
        <p:guide pos="15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30" d="100"/>
        <a:sy n="30" d="100"/>
      </p:scale>
      <p:origin x="0" y="0"/>
    </p:cViewPr>
  </p:sorterViewPr>
  <p:notesViewPr>
    <p:cSldViewPr>
      <p:cViewPr>
        <p:scale>
          <a:sx n="75" d="100"/>
          <a:sy n="75" d="100"/>
        </p:scale>
        <p:origin x="3600" y="18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F48182-79EE-4B02-9AA5-EF29C5299923}" type="datetimeFigureOut">
              <a:rPr lang="ko-KR" altLang="en-US" smtClean="0"/>
              <a:pPr/>
              <a:t>2019-09-09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05C772-0537-47DB-A826-2DBEDFD248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91174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30193B-564F-4854-8A52-728F3FB19C85}" type="slidenum">
              <a:rPr lang="en-ZA" altLang="ko-KR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473611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3896622" y="2257"/>
            <a:ext cx="5206714" cy="6883921"/>
          </a:xfrm>
          <a:prstGeom prst="rect">
            <a:avLst/>
          </a:prstGeom>
        </p:spPr>
      </p:pic>
      <p:sp>
        <p:nvSpPr>
          <p:cNvPr id="8" name="직사각형 6"/>
          <p:cNvSpPr/>
          <p:nvPr userDrawn="1"/>
        </p:nvSpPr>
        <p:spPr>
          <a:xfrm>
            <a:off x="0" y="0"/>
            <a:ext cx="5652120" cy="6858000"/>
          </a:xfrm>
          <a:prstGeom prst="rect">
            <a:avLst/>
          </a:prstGeom>
          <a:solidFill>
            <a:srgbClr val="FF7C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7" name="직사각형 10"/>
          <p:cNvSpPr/>
          <p:nvPr userDrawn="1"/>
        </p:nvSpPr>
        <p:spPr>
          <a:xfrm flipV="1">
            <a:off x="0" y="5599536"/>
            <a:ext cx="9036496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10" name="TextBox 9"/>
          <p:cNvSpPr txBox="1"/>
          <p:nvPr userDrawn="1"/>
        </p:nvSpPr>
        <p:spPr>
          <a:xfrm>
            <a:off x="197645" y="5990292"/>
            <a:ext cx="251992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000" b="1" baseline="0" dirty="0" smtClean="0">
                <a:solidFill>
                  <a:schemeClr val="bg1"/>
                </a:solidFill>
                <a:latin typeface="+mn-lt"/>
                <a:ea typeface="+mn-ea"/>
              </a:rPr>
              <a:t>.</a:t>
            </a:r>
            <a:endParaRPr kumimoji="0" lang="ko-KR" altLang="en-US" sz="2000" b="1" dirty="0">
              <a:solidFill>
                <a:schemeClr val="bg1"/>
              </a:solidFill>
              <a:latin typeface="+mn-lt"/>
              <a:ea typeface="+mn-ea"/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538980" y="5990292"/>
            <a:ext cx="251992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000" b="1" baseline="0" dirty="0" smtClean="0">
                <a:solidFill>
                  <a:schemeClr val="bg1"/>
                </a:solidFill>
                <a:latin typeface="+mn-lt"/>
                <a:ea typeface="+mn-ea"/>
              </a:rPr>
              <a:t>.</a:t>
            </a:r>
            <a:endParaRPr kumimoji="0" lang="ko-KR" altLang="en-US" sz="2000" b="1" dirty="0">
              <a:solidFill>
                <a:schemeClr val="bg1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961164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저작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6"/>
          <p:cNvSpPr txBox="1">
            <a:spLocks noChangeArrowheads="1"/>
          </p:cNvSpPr>
          <p:nvPr userDrawn="1"/>
        </p:nvSpPr>
        <p:spPr bwMode="auto">
          <a:xfrm>
            <a:off x="634256" y="1375873"/>
            <a:ext cx="7186612" cy="369332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de-DE" altLang="ko-KR" sz="1800" dirty="0" smtClean="0">
                <a:latin typeface="HY견고딕" pitchFamily="18" charset="-127"/>
                <a:ea typeface="HY견고딕" pitchFamily="18" charset="-127"/>
              </a:rPr>
              <a:t>C </a:t>
            </a:r>
            <a:r>
              <a:rPr kumimoji="0" lang="ko-KR" altLang="en-US" sz="1800" dirty="0" smtClean="0">
                <a:latin typeface="HY견고딕" pitchFamily="18" charset="-127"/>
                <a:ea typeface="HY견고딕" pitchFamily="18" charset="-127"/>
              </a:rPr>
              <a:t>언어 </a:t>
            </a:r>
            <a:r>
              <a:rPr kumimoji="0" lang="en-US" altLang="ko-KR" sz="1800" dirty="0" smtClean="0">
                <a:latin typeface="HY견고딕" pitchFamily="18" charset="-127"/>
                <a:ea typeface="HY견고딕" pitchFamily="18" charset="-127"/>
              </a:rPr>
              <a:t>for Beginner(</a:t>
            </a:r>
            <a:r>
              <a:rPr kumimoji="0" lang="ko-KR" altLang="en-US" sz="1800" dirty="0" smtClean="0">
                <a:latin typeface="HY견고딕" pitchFamily="18" charset="-127"/>
                <a:ea typeface="HY견고딕" pitchFamily="18" charset="-127"/>
              </a:rPr>
              <a:t>개정판</a:t>
            </a:r>
            <a:r>
              <a:rPr kumimoji="0" lang="en-US" altLang="ko-KR" sz="1800" dirty="0" smtClean="0">
                <a:latin typeface="HY견고딕" pitchFamily="18" charset="-127"/>
                <a:ea typeface="HY견고딕" pitchFamily="18" charset="-127"/>
              </a:rPr>
              <a:t>)</a:t>
            </a:r>
            <a:endParaRPr kumimoji="0" lang="de-DE" altLang="ko-KR" sz="1800" dirty="0" smtClean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4" name="TextBox 7"/>
          <p:cNvSpPr txBox="1"/>
          <p:nvPr userDrawn="1"/>
        </p:nvSpPr>
        <p:spPr>
          <a:xfrm>
            <a:off x="634256" y="2276872"/>
            <a:ext cx="7991475" cy="98488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vl="1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solidFill>
                <a:srgbClr val="222222"/>
              </a:solidFill>
              <a:ea typeface="맑은 고딕" pitchFamily="50" charset="-127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4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 pitchFamily="50" charset="-127"/>
              </a:rPr>
              <a:t>[</a:t>
            </a:r>
            <a:r>
              <a:rPr kumimoji="0" lang="ko-KR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 pitchFamily="50" charset="-127"/>
              </a:rPr>
              <a:t>강의교안 이용 안내</a:t>
            </a:r>
            <a:r>
              <a:rPr kumimoji="0" lang="en-US" altLang="ko-KR" sz="14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 pitchFamily="50" charset="-127"/>
              </a:rPr>
              <a:t>]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ea typeface="맑은 고딕" pitchFamily="50" charset="-127"/>
            </a:endParaRPr>
          </a:p>
          <a:p>
            <a:pPr marL="171450" indent="-17145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000" dirty="0">
                <a:ea typeface="맑은 고딕" pitchFamily="50" charset="-127"/>
              </a:rPr>
              <a:t>본 강의교안의 저작권은 </a:t>
            </a:r>
            <a:r>
              <a:rPr kumimoji="0" lang="ko-KR" altLang="en-US" sz="1000" dirty="0" err="1" smtClean="0">
                <a:ea typeface="맑은 고딕" pitchFamily="50" charset="-127"/>
              </a:rPr>
              <a:t>한빛아카데미</a:t>
            </a:r>
            <a:r>
              <a:rPr kumimoji="0" lang="ko-KR" altLang="en-US" sz="1000" dirty="0" smtClean="0">
                <a:ea typeface="맑은 고딕" pitchFamily="50" charset="-127"/>
              </a:rPr>
              <a:t>㈜</a:t>
            </a:r>
            <a:r>
              <a:rPr kumimoji="0" lang="ko-KR" altLang="en-US" sz="1000" dirty="0">
                <a:ea typeface="맑은 고딕" pitchFamily="50" charset="-127"/>
              </a:rPr>
              <a:t>에 있습니다</a:t>
            </a:r>
            <a:r>
              <a:rPr kumimoji="0" lang="en-US" altLang="ko-KR" sz="1000" dirty="0">
                <a:ea typeface="맑은 고딕" pitchFamily="50" charset="-127"/>
              </a:rPr>
              <a:t>.</a:t>
            </a:r>
            <a:r>
              <a:rPr kumimoji="0" lang="ko-KR" altLang="en-US" sz="1000" dirty="0">
                <a:solidFill>
                  <a:srgbClr val="222222"/>
                </a:solidFill>
                <a:ea typeface="맑은 고딕" pitchFamily="50" charset="-127"/>
              </a:rPr>
              <a:t> </a:t>
            </a:r>
            <a:endParaRPr kumimoji="0" lang="en-US" altLang="ko-KR" sz="1000" dirty="0">
              <a:solidFill>
                <a:srgbClr val="222222"/>
              </a:solidFill>
              <a:ea typeface="맑은 고딕" pitchFamily="50" charset="-127"/>
            </a:endParaRPr>
          </a:p>
          <a:p>
            <a:pPr marL="171450" indent="-17145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000" u="sng" dirty="0">
                <a:solidFill>
                  <a:srgbClr val="222222"/>
                </a:solidFill>
                <a:ea typeface="맑은 고딕" pitchFamily="50" charset="-127"/>
              </a:rPr>
              <a:t>이 자료를 무단으로 전제하거나 배포할 경우 저작권법 </a:t>
            </a:r>
            <a:r>
              <a:rPr kumimoji="0" lang="en-US" altLang="ko-KR" sz="1000" u="sng" dirty="0">
                <a:solidFill>
                  <a:srgbClr val="222222"/>
                </a:solidFill>
                <a:ea typeface="맑은 고딕" pitchFamily="50" charset="-127"/>
              </a:rPr>
              <a:t>136</a:t>
            </a:r>
            <a:r>
              <a:rPr kumimoji="0" lang="ko-KR" altLang="en-US" sz="1000" u="sng" dirty="0">
                <a:solidFill>
                  <a:srgbClr val="222222"/>
                </a:solidFill>
                <a:ea typeface="맑은 고딕" pitchFamily="50" charset="-127"/>
              </a:rPr>
              <a:t>조에 </a:t>
            </a:r>
            <a:r>
              <a:rPr kumimoji="0" lang="ko-KR" altLang="en-US" sz="1000" u="sng" dirty="0" smtClean="0">
                <a:solidFill>
                  <a:srgbClr val="222222"/>
                </a:solidFill>
                <a:ea typeface="맑은 고딕" pitchFamily="50" charset="-127"/>
              </a:rPr>
              <a:t>의거하여 처벌을 받을 수 있습니다</a:t>
            </a:r>
            <a:r>
              <a:rPr kumimoji="0" lang="en-US" altLang="ko-KR" sz="1000" u="sng" dirty="0" smtClean="0">
                <a:solidFill>
                  <a:srgbClr val="222222"/>
                </a:solidFill>
                <a:ea typeface="맑은 고딕" pitchFamily="50" charset="-127"/>
              </a:rPr>
              <a:t>.</a:t>
            </a:r>
            <a:endParaRPr kumimoji="0" lang="ko-KR" altLang="en-US" sz="1000" dirty="0">
              <a:ea typeface="맑은 고딕" pitchFamily="50" charset="-127"/>
            </a:endParaRPr>
          </a:p>
        </p:txBody>
      </p:sp>
      <p:sp>
        <p:nvSpPr>
          <p:cNvPr id="5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pic>
        <p:nvPicPr>
          <p:cNvPr id="7" name="그림 29" descr="쿡북로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576" y="926277"/>
            <a:ext cx="1216025" cy="322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5631850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9"/>
          <p:cNvSpPr txBox="1"/>
          <p:nvPr userDrawn="1"/>
        </p:nvSpPr>
        <p:spPr>
          <a:xfrm>
            <a:off x="755576" y="768921"/>
            <a:ext cx="4085697" cy="76944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4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HY견고딕" pitchFamily="18" charset="-127"/>
                <a:ea typeface="HY견고딕" pitchFamily="18" charset="-127"/>
                <a:cs typeface="Tahoma" pitchFamily="34" charset="0"/>
              </a:rPr>
              <a:t>목차</a:t>
            </a: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55576" y="1851323"/>
            <a:ext cx="7615014" cy="4104456"/>
          </a:xfrm>
        </p:spPr>
        <p:txBody>
          <a:bodyPr/>
          <a:lstStyle>
            <a:lvl1pPr marL="457200" indent="-457200"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11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</p:spTree>
    <p:extLst>
      <p:ext uri="{BB962C8B-B14F-4D97-AF65-F5344CB8AC3E}">
        <p14:creationId xmlns:p14="http://schemas.microsoft.com/office/powerpoint/2010/main" val="40542225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학습목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9"/>
          <p:cNvSpPr txBox="1"/>
          <p:nvPr userDrawn="1"/>
        </p:nvSpPr>
        <p:spPr>
          <a:xfrm>
            <a:off x="611560" y="762422"/>
            <a:ext cx="4085697" cy="76944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4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HY견고딕" pitchFamily="18" charset="-127"/>
                <a:ea typeface="HY견고딕" pitchFamily="18" charset="-127"/>
                <a:cs typeface="Tahoma" pitchFamily="34" charset="0"/>
              </a:rPr>
              <a:t>학습목표</a:t>
            </a:r>
          </a:p>
        </p:txBody>
      </p:sp>
      <p:sp>
        <p:nvSpPr>
          <p:cNvPr id="11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55576" y="1844824"/>
            <a:ext cx="7704856" cy="4104456"/>
          </a:xfrm>
        </p:spPr>
        <p:txBody>
          <a:bodyPr/>
          <a:lstStyle>
            <a:lvl1pPr marL="457200" indent="-457200">
              <a:lnSpc>
                <a:spcPct val="200000"/>
              </a:lnSpc>
              <a:buFont typeface="Arial" pitchFamily="34" charset="0"/>
              <a:buChar char="•"/>
              <a:defRPr sz="18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7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</p:spTree>
    <p:extLst>
      <p:ext uri="{BB962C8B-B14F-4D97-AF65-F5344CB8AC3E}">
        <p14:creationId xmlns:p14="http://schemas.microsoft.com/office/powerpoint/2010/main" val="41132829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섹션 목차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201910"/>
            <a:ext cx="7560840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39552" y="1085503"/>
            <a:ext cx="8352928" cy="5472608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rgbClr val="0070C0"/>
              </a:buClr>
              <a:buFont typeface="Wingdings" pitchFamily="2" charset="2"/>
              <a:buChar char="n"/>
              <a:defRPr sz="1800" b="1">
                <a:latin typeface="+mn-ea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400" b="1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400"/>
            </a:lvl3pPr>
            <a:lvl4pPr marL="809625" indent="-180975">
              <a:spcAft>
                <a:spcPts val="300"/>
              </a:spcAft>
              <a:buSzPct val="96000"/>
              <a:defRPr sz="1200"/>
            </a:lvl4pPr>
            <a:lvl5pPr marL="990600" indent="-180975">
              <a:defRPr sz="12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0" y="869479"/>
            <a:ext cx="2339752" cy="0"/>
          </a:xfrm>
          <a:prstGeom prst="line">
            <a:avLst/>
          </a:prstGeom>
          <a:ln w="76200">
            <a:solidFill>
              <a:srgbClr val="0070C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/>
          <p:cNvCxnSpPr/>
          <p:nvPr userDrawn="1"/>
        </p:nvCxnSpPr>
        <p:spPr>
          <a:xfrm>
            <a:off x="2339752" y="869479"/>
            <a:ext cx="2339752" cy="0"/>
          </a:xfrm>
          <a:prstGeom prst="line">
            <a:avLst/>
          </a:prstGeom>
          <a:ln w="76200">
            <a:solidFill>
              <a:schemeClr val="tx2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/>
          <p:cNvCxnSpPr/>
          <p:nvPr userDrawn="1"/>
        </p:nvCxnSpPr>
        <p:spPr>
          <a:xfrm>
            <a:off x="4572000" y="869479"/>
            <a:ext cx="2339752" cy="0"/>
          </a:xfrm>
          <a:prstGeom prst="line">
            <a:avLst/>
          </a:prstGeom>
          <a:ln w="76200">
            <a:solidFill>
              <a:schemeClr val="tx2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연결선 82"/>
          <p:cNvCxnSpPr/>
          <p:nvPr userDrawn="1"/>
        </p:nvCxnSpPr>
        <p:spPr>
          <a:xfrm>
            <a:off x="6821191" y="869479"/>
            <a:ext cx="2339752" cy="0"/>
          </a:xfrm>
          <a:prstGeom prst="line">
            <a:avLst/>
          </a:prstGeom>
          <a:ln w="76200">
            <a:solidFill>
              <a:schemeClr val="accent1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22789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섹션_예제스타일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 userDrawn="1"/>
        </p:nvSpPr>
        <p:spPr>
          <a:xfrm>
            <a:off x="539552" y="980728"/>
            <a:ext cx="8424936" cy="57606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201910"/>
            <a:ext cx="7560840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683568" y="980728"/>
            <a:ext cx="8280920" cy="5544616"/>
          </a:xfrm>
          <a:noFill/>
        </p:spPr>
        <p:txBody>
          <a:bodyPr/>
          <a:lstStyle>
            <a:lvl1pPr marL="0" indent="0">
              <a:lnSpc>
                <a:spcPct val="120000"/>
              </a:lnSpc>
              <a:spcBef>
                <a:spcPts val="0"/>
              </a:spcBef>
              <a:buClr>
                <a:srgbClr val="0070C0"/>
              </a:buClr>
              <a:buFont typeface="Wingdings" pitchFamily="2" charset="2"/>
              <a:buNone/>
              <a:defRPr sz="1400" b="0">
                <a:latin typeface="Garamond" panose="02020404030301010803" pitchFamily="18" charset="0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400" b="1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400"/>
            </a:lvl3pPr>
            <a:lvl4pPr marL="809625" indent="-180975">
              <a:spcAft>
                <a:spcPts val="300"/>
              </a:spcAft>
              <a:buSzPct val="96000"/>
              <a:defRPr sz="1200"/>
            </a:lvl4pPr>
            <a:lvl5pPr marL="990600" indent="-180975">
              <a:defRPr sz="1200"/>
            </a:lvl5pPr>
          </a:lstStyle>
          <a:p>
            <a:pPr lvl="0"/>
            <a:r>
              <a:rPr lang="ko-KR" altLang="en-US" dirty="0" smtClean="0"/>
              <a:t>텍스트를 편집해주세요</a:t>
            </a:r>
            <a:r>
              <a:rPr lang="en-US" altLang="ko-KR" dirty="0" smtClean="0"/>
              <a:t>.</a:t>
            </a:r>
            <a:endParaRPr lang="ko-KR" altLang="en-US" dirty="0" smtClean="0"/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0" y="869479"/>
            <a:ext cx="2339752" cy="0"/>
          </a:xfrm>
          <a:prstGeom prst="line">
            <a:avLst/>
          </a:prstGeom>
          <a:ln w="76200">
            <a:solidFill>
              <a:srgbClr val="0070C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/>
          <p:cNvCxnSpPr/>
          <p:nvPr userDrawn="1"/>
        </p:nvCxnSpPr>
        <p:spPr>
          <a:xfrm>
            <a:off x="2339752" y="869479"/>
            <a:ext cx="2339752" cy="0"/>
          </a:xfrm>
          <a:prstGeom prst="line">
            <a:avLst/>
          </a:prstGeom>
          <a:ln w="76200">
            <a:solidFill>
              <a:schemeClr val="tx2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/>
          <p:cNvCxnSpPr/>
          <p:nvPr userDrawn="1"/>
        </p:nvCxnSpPr>
        <p:spPr>
          <a:xfrm>
            <a:off x="4572000" y="869479"/>
            <a:ext cx="2339752" cy="0"/>
          </a:xfrm>
          <a:prstGeom prst="line">
            <a:avLst/>
          </a:prstGeom>
          <a:ln w="76200">
            <a:solidFill>
              <a:schemeClr val="tx2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연결선 82"/>
          <p:cNvCxnSpPr/>
          <p:nvPr userDrawn="1"/>
        </p:nvCxnSpPr>
        <p:spPr>
          <a:xfrm>
            <a:off x="6821191" y="869479"/>
            <a:ext cx="2339752" cy="0"/>
          </a:xfrm>
          <a:prstGeom prst="line">
            <a:avLst/>
          </a:prstGeom>
          <a:ln w="76200">
            <a:solidFill>
              <a:schemeClr val="accent1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78685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제목 슬라이드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그림 개체 틀 40">
            <a:extLst>
              <a:ext uri="{FF2B5EF4-FFF2-40B4-BE49-F238E27FC236}">
                <a16:creationId xmlns="" xmlns:a16="http://schemas.microsoft.com/office/drawing/2014/main" id="{EB7F0EE8-BE52-4A79-8FC8-4A2487FA01F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1"/>
            <a:ext cx="7335441" cy="6804025"/>
          </a:xfrm>
          <a:solidFill>
            <a:schemeClr val="bg1">
              <a:lumMod val="85000"/>
            </a:schemeClr>
          </a:solidFill>
        </p:spPr>
        <p:txBody>
          <a:bodyPr tIns="1728000" rtlCol="0" anchor="t"/>
          <a:lstStyle>
            <a:lvl1pPr marL="0" indent="0" algn="ctr">
              <a:buNone/>
              <a:defRPr sz="900" i="1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</a:lstStyle>
          <a:p>
            <a:pPr rtl="0"/>
            <a:r>
              <a:rPr lang="ko-KR" altLang="en-US" noProof="0" dirty="0"/>
              <a:t>여기에 사진 삽입 또는 끌어서 놓기</a:t>
            </a:r>
          </a:p>
        </p:txBody>
      </p:sp>
      <p:sp>
        <p:nvSpPr>
          <p:cNvPr id="2" name="제목 1">
            <a:extLst>
              <a:ext uri="{FF2B5EF4-FFF2-40B4-BE49-F238E27FC236}">
                <a16:creationId xmlns=""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400300" y="2811054"/>
            <a:ext cx="6743700" cy="1261295"/>
          </a:xfrm>
          <a:solidFill>
            <a:schemeClr val="bg1"/>
          </a:solidFill>
        </p:spPr>
        <p:txBody>
          <a:bodyPr vert="horz" lIns="180000" tIns="180000" rIns="252000" bIns="180000" rtlCol="0" anchor="t">
            <a:noAutofit/>
          </a:bodyPr>
          <a:lstStyle>
            <a:lvl1pPr algn="r">
              <a:lnSpc>
                <a:spcPts val="4650"/>
              </a:lnSpc>
              <a:defRPr lang="en-ZA" sz="3300" b="1" spc="-225" dirty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algn="r" rtl="0"/>
            <a:r>
              <a:rPr lang="ko-KR" altLang="en-US" noProof="0" dirty="0"/>
              <a:t>클릭하여 프레젠테이션 제목 편집</a:t>
            </a:r>
            <a:endParaRPr lang="ko-KR" altLang="en-ZA" noProof="0" dirty="0"/>
          </a:p>
        </p:txBody>
      </p:sp>
      <p:sp>
        <p:nvSpPr>
          <p:cNvPr id="3" name="부제목 2">
            <a:extLst>
              <a:ext uri="{FF2B5EF4-FFF2-40B4-BE49-F238E27FC236}">
                <a16:creationId xmlns=""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00300" y="4061040"/>
            <a:ext cx="4935141" cy="580921"/>
          </a:xfrm>
          <a:solidFill>
            <a:schemeClr val="tx1">
              <a:alpha val="80000"/>
            </a:schemeClr>
          </a:solidFill>
        </p:spPr>
        <p:txBody>
          <a:bodyPr vert="horz" lIns="180000" tIns="180000" rIns="180000" bIns="180000" rtlCol="0">
            <a:noAutofit/>
          </a:bodyPr>
          <a:lstStyle>
            <a:lvl1pPr marL="0" indent="0" algn="r">
              <a:buNone/>
              <a:defRPr lang="en-ZA" sz="13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marL="200025" lvl="0" indent="-200025" algn="ctr" rtl="0"/>
            <a:r>
              <a:rPr lang="ko-KR" altLang="en-US" noProof="0" smtClean="0"/>
              <a:t>클릭하여 마스터 부제목 스타일 편집</a:t>
            </a:r>
            <a:endParaRPr lang="ko-KR" altLang="en-ZA" noProof="0" dirty="0"/>
          </a:p>
        </p:txBody>
      </p:sp>
      <p:sp>
        <p:nvSpPr>
          <p:cNvPr id="13" name="직사각형 12">
            <a:extLst>
              <a:ext uri="{FF2B5EF4-FFF2-40B4-BE49-F238E27FC236}">
                <a16:creationId xmlns=""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7335078" y="6803351"/>
            <a:ext cx="1484923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=""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7335078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=""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8820000" y="6803351"/>
            <a:ext cx="324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7335441" y="2698612"/>
            <a:ext cx="1808559" cy="1148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725209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251520" y="274638"/>
            <a:ext cx="8712968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251520" y="1600200"/>
            <a:ext cx="8712968" cy="4853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534869"/>
            <a:ext cx="2133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fld id="{3C4A7B72-6AE8-49C2-8F32-E8A725FD610D}" type="datetimeFigureOut">
              <a:rPr lang="ko-KR" altLang="en-US" smtClean="0"/>
              <a:pPr>
                <a:defRPr/>
              </a:pPr>
              <a:t>2019-09-09</a:t>
            </a:fld>
            <a:endParaRPr lang="ko-KR" altLang="en-US" dirty="0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525344"/>
            <a:ext cx="2895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515819"/>
            <a:ext cx="2133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Blip>
          <a:blip r:embed="rId9"/>
        </a:buBlip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hyperlink" Target="https://github.com/" TargetMode="Externa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6.jpg"/><Relationship Id="rId4" Type="http://schemas.openxmlformats.org/officeDocument/2006/relationships/image" Target="../media/image25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news.unist.ac.kr/kor/alumni_10/" TargetMode="Externa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sujinlee.me/professional-github/" TargetMode="Externa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unjihwan/data-analysis_titanic-prediction" TargetMode="External"/><Relationship Id="rId2" Type="http://schemas.openxmlformats.org/officeDocument/2006/relationships/hyperlink" Target="https://github.com/zero-cola/Naver-AI-Hackathon-2018" TargetMode="External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github.com/sejongresearch/2019.Spring.AI" TargetMode="External"/><Relationship Id="rId4" Type="http://schemas.openxmlformats.org/officeDocument/2006/relationships/hyperlink" Target="https://github.com/callee2006/2019-Winter-HGU-Machine-Learing-Camp" TargetMode="Externa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nnaturu/Github-Tutorial.git" TargetMode="Externa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code.google.com/p/tortoisegit/" TargetMode="External"/><Relationship Id="rId2" Type="http://schemas.openxmlformats.org/officeDocument/2006/relationships/hyperlink" Target="http://git-scm.com/download/win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3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://git-scm.com/download/win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hyperlink" Target="https://github.com/" TargetMode="Externa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hyperlink" Target="http://github.com/" TargetMode="Externa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3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hyperlink" Target="https://github.com/Github%20&#51452;&#49548;" TargetMode="Externa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개체 틀 11" descr="원을 이루며 모인 손">
            <a:extLst>
              <a:ext uri="{FF2B5EF4-FFF2-40B4-BE49-F238E27FC236}">
                <a16:creationId xmlns="" xmlns:a16="http://schemas.microsoft.com/office/drawing/2014/main" id="{AA8A1CBA-9BB5-2246-9F4B-98EAD7C9015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0" y="1"/>
            <a:ext cx="7328751" cy="6804026"/>
          </a:xfrm>
          <a:prstGeom prst="rect">
            <a:avLst/>
          </a:prstGeom>
        </p:spPr>
      </p:pic>
      <p:sp>
        <p:nvSpPr>
          <p:cNvPr id="51" name="텍스트 상자 50">
            <a:extLst>
              <a:ext uri="{FF2B5EF4-FFF2-40B4-BE49-F238E27FC236}">
                <a16:creationId xmlns="" xmlns:a16="http://schemas.microsoft.com/office/drawing/2014/main" id="{66C1DE0A-7865-466B-B5D7-781C92357026}"/>
              </a:ext>
            </a:extLst>
          </p:cNvPr>
          <p:cNvSpPr txBox="1"/>
          <p:nvPr/>
        </p:nvSpPr>
        <p:spPr>
          <a:xfrm>
            <a:off x="4397646" y="5373216"/>
            <a:ext cx="2937795" cy="1235953"/>
          </a:xfrm>
          <a:prstGeom prst="rect">
            <a:avLst/>
          </a:prstGeom>
          <a:solidFill>
            <a:schemeClr val="bg1"/>
          </a:solidFill>
        </p:spPr>
        <p:txBody>
          <a:bodyPr wrap="square" tIns="81000" bIns="0" rtlCol="0" anchor="ctr">
            <a:spAutoFit/>
          </a:bodyPr>
          <a:lstStyle/>
          <a:p>
            <a:pPr algn="ctr">
              <a:lnSpc>
                <a:spcPts val="1500"/>
              </a:lnSpc>
            </a:pPr>
            <a:endParaRPr lang="en-US" altLang="ko-KR" sz="2400" b="1" spc="-75" dirty="0">
              <a:solidFill>
                <a:schemeClr val="tx1">
                  <a:lumMod val="75000"/>
                  <a:lumOff val="25000"/>
                </a:schemeClr>
              </a:solidFill>
              <a:ea typeface="맑은 고딕" panose="020B0503020000020004" pitchFamily="50" charset="-127"/>
            </a:endParaRPr>
          </a:p>
          <a:p>
            <a:pPr algn="ctr">
              <a:lnSpc>
                <a:spcPts val="1500"/>
              </a:lnSpc>
            </a:pPr>
            <a:r>
              <a:rPr lang="en-US" altLang="ko-KR" sz="2400" b="1" spc="-75" dirty="0">
                <a:solidFill>
                  <a:schemeClr val="tx1">
                    <a:lumMod val="75000"/>
                    <a:lumOff val="25000"/>
                  </a:schemeClr>
                </a:solidFill>
                <a:ea typeface="맑은 고딕" panose="020B0503020000020004" pitchFamily="50" charset="-127"/>
              </a:rPr>
              <a:t>2019. </a:t>
            </a:r>
            <a:r>
              <a:rPr lang="en-US" altLang="ko-KR" sz="2400" b="1" spc="-75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맑은 고딕" panose="020B0503020000020004" pitchFamily="50" charset="-127"/>
              </a:rPr>
              <a:t>09. 10</a:t>
            </a:r>
            <a:endParaRPr lang="en-US" altLang="ko-KR" sz="2400" b="1" spc="-75" dirty="0">
              <a:solidFill>
                <a:schemeClr val="tx1">
                  <a:lumMod val="75000"/>
                  <a:lumOff val="25000"/>
                </a:schemeClr>
              </a:solidFill>
              <a:ea typeface="맑은 고딕" panose="020B0503020000020004" pitchFamily="50" charset="-127"/>
            </a:endParaRPr>
          </a:p>
          <a:p>
            <a:pPr algn="ctr">
              <a:lnSpc>
                <a:spcPts val="1500"/>
              </a:lnSpc>
            </a:pPr>
            <a:endParaRPr lang="en-US" altLang="ko-KR" b="1" spc="-75" dirty="0">
              <a:solidFill>
                <a:schemeClr val="tx1">
                  <a:lumMod val="75000"/>
                  <a:lumOff val="25000"/>
                </a:schemeClr>
              </a:solidFill>
              <a:ea typeface="맑은 고딕" panose="020B0503020000020004" pitchFamily="50" charset="-127"/>
            </a:endParaRPr>
          </a:p>
          <a:p>
            <a:pPr algn="ctr">
              <a:lnSpc>
                <a:spcPts val="1500"/>
              </a:lnSpc>
            </a:pPr>
            <a:endParaRPr lang="en-US" altLang="ko-KR" spc="105" dirty="0">
              <a:solidFill>
                <a:schemeClr val="tx1">
                  <a:lumMod val="75000"/>
                  <a:lumOff val="25000"/>
                </a:schemeClr>
              </a:solidFill>
              <a:ea typeface="맑은 고딕" panose="020B0503020000020004" pitchFamily="50" charset="-127"/>
            </a:endParaRPr>
          </a:p>
          <a:p>
            <a:pPr algn="ctr">
              <a:lnSpc>
                <a:spcPts val="1500"/>
              </a:lnSpc>
            </a:pPr>
            <a:r>
              <a:rPr lang="ko-KR" altLang="en-US" sz="2700" b="1" spc="105" dirty="0">
                <a:solidFill>
                  <a:schemeClr val="tx1">
                    <a:lumMod val="75000"/>
                    <a:lumOff val="25000"/>
                  </a:schemeClr>
                </a:solidFill>
                <a:ea typeface="맑은 고딕" panose="020B0503020000020004" pitchFamily="50" charset="-127"/>
              </a:rPr>
              <a:t>발표자</a:t>
            </a:r>
            <a:r>
              <a:rPr lang="en-US" altLang="ko-KR" sz="2700" b="1" spc="105" dirty="0">
                <a:solidFill>
                  <a:schemeClr val="tx1">
                    <a:lumMod val="75000"/>
                    <a:lumOff val="25000"/>
                  </a:schemeClr>
                </a:solidFill>
                <a:ea typeface="맑은 고딕" panose="020B0503020000020004" pitchFamily="50" charset="-127"/>
              </a:rPr>
              <a:t>: </a:t>
            </a:r>
            <a:r>
              <a:rPr lang="ko-KR" altLang="en-US" sz="2700" b="1" spc="105" dirty="0">
                <a:solidFill>
                  <a:schemeClr val="tx1">
                    <a:lumMod val="75000"/>
                    <a:lumOff val="25000"/>
                  </a:schemeClr>
                </a:solidFill>
                <a:ea typeface="맑은 고딕" panose="020B0503020000020004" pitchFamily="50" charset="-127"/>
              </a:rPr>
              <a:t>이 영 학</a:t>
            </a:r>
            <a:endParaRPr lang="en-US" altLang="ko-KR" sz="2700" b="1" spc="105" dirty="0">
              <a:solidFill>
                <a:schemeClr val="tx1">
                  <a:lumMod val="75000"/>
                  <a:lumOff val="25000"/>
                </a:schemeClr>
              </a:solidFill>
              <a:ea typeface="맑은 고딕" panose="020B0503020000020004" pitchFamily="50" charset="-127"/>
            </a:endParaRPr>
          </a:p>
          <a:p>
            <a:pPr algn="ctr">
              <a:lnSpc>
                <a:spcPts val="1500"/>
              </a:lnSpc>
            </a:pPr>
            <a:endParaRPr lang="ko-KR" altLang="en-US" sz="2700" b="1" spc="105" dirty="0">
              <a:solidFill>
                <a:schemeClr val="tx1">
                  <a:lumMod val="75000"/>
                  <a:lumOff val="25000"/>
                </a:schemeClr>
              </a:solidFill>
              <a:ea typeface="맑은 고딕" panose="020B0503020000020004" pitchFamily="50" charset="-127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=""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00300" y="2996952"/>
            <a:ext cx="6743700" cy="1296144"/>
          </a:xfrm>
        </p:spPr>
        <p:txBody>
          <a:bodyPr rtlCol="0"/>
          <a:lstStyle/>
          <a:p>
            <a:pPr algn="ctr" rtl="0"/>
            <a:r>
              <a:rPr lang="en-US" altLang="ko-KR" sz="3900" dirty="0"/>
              <a:t>SW </a:t>
            </a:r>
            <a:r>
              <a:rPr lang="ko-KR" altLang="en-US" sz="3900" dirty="0" smtClean="0"/>
              <a:t>중심대학</a:t>
            </a:r>
            <a:r>
              <a:rPr lang="en-US" altLang="ko-KR" sz="3900" dirty="0" smtClean="0"/>
              <a:t/>
            </a:r>
            <a:br>
              <a:rPr lang="en-US" altLang="ko-KR" sz="3900" dirty="0" smtClean="0"/>
            </a:br>
            <a:r>
              <a:rPr lang="en-US" altLang="ko-KR" sz="3900" dirty="0" err="1" smtClean="0"/>
              <a:t>Github</a:t>
            </a:r>
            <a:r>
              <a:rPr lang="en-US" altLang="ko-KR" sz="3900" dirty="0" smtClean="0"/>
              <a:t> </a:t>
            </a:r>
            <a:r>
              <a:rPr lang="ko-KR" altLang="en-US" sz="3900" dirty="0" smtClean="0"/>
              <a:t>활용 교수법 특강</a:t>
            </a:r>
            <a:endParaRPr lang="ko-KR" altLang="en-US" sz="3900" dirty="0"/>
          </a:p>
        </p:txBody>
      </p:sp>
    </p:spTree>
    <p:extLst>
      <p:ext uri="{BB962C8B-B14F-4D97-AF65-F5344CB8AC3E}">
        <p14:creationId xmlns:p14="http://schemas.microsoft.com/office/powerpoint/2010/main" val="705193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201910"/>
            <a:ext cx="7560840" cy="548680"/>
          </a:xfrm>
        </p:spPr>
        <p:txBody>
          <a:bodyPr/>
          <a:lstStyle/>
          <a:p>
            <a:r>
              <a:rPr lang="en-US" altLang="ko-KR" sz="2800" dirty="0" smtClean="0"/>
              <a:t>2. OSS</a:t>
            </a:r>
            <a:r>
              <a:rPr lang="ko-KR" altLang="en-US" sz="2800" dirty="0" smtClean="0"/>
              <a:t>에서 </a:t>
            </a:r>
            <a:r>
              <a:rPr lang="en-US" altLang="ko-KR" sz="2800" dirty="0" err="1"/>
              <a:t>Github</a:t>
            </a:r>
            <a:r>
              <a:rPr lang="ko-KR" altLang="en-US" sz="2800" dirty="0"/>
              <a:t>의 </a:t>
            </a:r>
            <a:r>
              <a:rPr lang="ko-KR" altLang="en-US" sz="2800" dirty="0" err="1"/>
              <a:t>역활</a:t>
            </a:r>
            <a:endParaRPr lang="ko-KR" altLang="en-US" sz="28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39552" y="1085502"/>
            <a:ext cx="8604448" cy="5655865"/>
          </a:xfrm>
        </p:spPr>
        <p:txBody>
          <a:bodyPr/>
          <a:lstStyle/>
          <a:p>
            <a:r>
              <a:rPr lang="en-US" altLang="ko-KR" sz="2000" dirty="0" err="1" smtClean="0"/>
              <a:t>Github</a:t>
            </a:r>
            <a:r>
              <a:rPr lang="en-US" altLang="ko-KR" sz="2000" dirty="0" smtClean="0"/>
              <a:t> Flow</a:t>
            </a:r>
          </a:p>
          <a:p>
            <a:pPr lvl="2"/>
            <a:endParaRPr lang="en-US" altLang="ko-KR" sz="1600" dirty="0">
              <a:solidFill>
                <a:srgbClr val="222222"/>
              </a:solidFill>
              <a:latin typeface="+mn-ea"/>
            </a:endParaRPr>
          </a:p>
          <a:p>
            <a:pPr lvl="1"/>
            <a:endParaRPr lang="en-US" altLang="ko-KR" sz="1600" b="0" dirty="0" smtClean="0">
              <a:solidFill>
                <a:srgbClr val="222222"/>
              </a:solidFill>
              <a:latin typeface="+mn-ea"/>
            </a:endParaRPr>
          </a:p>
          <a:p>
            <a:pPr lvl="1"/>
            <a:endParaRPr lang="en-US" altLang="ko-KR" sz="1600" b="0" dirty="0">
              <a:solidFill>
                <a:srgbClr val="222222"/>
              </a:solidFill>
              <a:latin typeface="+mn-ea"/>
            </a:endParaRPr>
          </a:p>
          <a:p>
            <a:pPr lvl="1"/>
            <a:endParaRPr lang="en-US" altLang="ko-KR" sz="1600" b="0" dirty="0" smtClean="0">
              <a:solidFill>
                <a:srgbClr val="222222"/>
              </a:solidFill>
              <a:latin typeface="+mn-ea"/>
            </a:endParaRPr>
          </a:p>
          <a:p>
            <a:pPr lvl="1"/>
            <a:endParaRPr lang="en-US" altLang="ko-KR" sz="1600" b="0" dirty="0">
              <a:solidFill>
                <a:srgbClr val="222222"/>
              </a:solidFill>
              <a:latin typeface="+mn-ea"/>
            </a:endParaRPr>
          </a:p>
          <a:p>
            <a:pPr marL="266700" lvl="1" indent="0">
              <a:buNone/>
            </a:pPr>
            <a:endParaRPr lang="en-US" altLang="ko-KR" sz="1600" b="0" dirty="0">
              <a:solidFill>
                <a:srgbClr val="222222"/>
              </a:solidFill>
              <a:latin typeface="+mn-ea"/>
            </a:endParaRPr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</p:txBody>
      </p:sp>
      <p:sp>
        <p:nvSpPr>
          <p:cNvPr id="26" name="TextBox 25"/>
          <p:cNvSpPr txBox="1"/>
          <p:nvPr/>
        </p:nvSpPr>
        <p:spPr>
          <a:xfrm>
            <a:off x="1115616" y="3789040"/>
            <a:ext cx="648072" cy="50405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 fontScale="92500" lnSpcReduction="20000"/>
          </a:bodyPr>
          <a:lstStyle/>
          <a:p>
            <a:endParaRPr lang="ko-KR" altLang="en-US" sz="3600" dirty="0" smtClean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1700808"/>
            <a:ext cx="5982789" cy="4788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587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201910"/>
            <a:ext cx="7560840" cy="548680"/>
          </a:xfrm>
        </p:spPr>
        <p:txBody>
          <a:bodyPr/>
          <a:lstStyle/>
          <a:p>
            <a:r>
              <a:rPr lang="en-US" altLang="ko-KR" sz="2800" dirty="0" smtClean="0"/>
              <a:t>2. OSS</a:t>
            </a:r>
            <a:r>
              <a:rPr lang="ko-KR" altLang="en-US" sz="2800" dirty="0" smtClean="0"/>
              <a:t>에서 </a:t>
            </a:r>
            <a:r>
              <a:rPr lang="en-US" altLang="ko-KR" sz="2800" dirty="0" err="1"/>
              <a:t>Github</a:t>
            </a:r>
            <a:r>
              <a:rPr lang="ko-KR" altLang="en-US" sz="2800" dirty="0"/>
              <a:t>의 </a:t>
            </a:r>
            <a:r>
              <a:rPr lang="ko-KR" altLang="en-US" sz="2800" dirty="0" err="1"/>
              <a:t>역활</a:t>
            </a:r>
            <a:endParaRPr lang="ko-KR" altLang="en-US" sz="28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39552" y="1085502"/>
            <a:ext cx="8604448" cy="5655865"/>
          </a:xfrm>
        </p:spPr>
        <p:txBody>
          <a:bodyPr/>
          <a:lstStyle/>
          <a:p>
            <a:r>
              <a:rPr lang="en-US" altLang="ko-KR" sz="2000" dirty="0" err="1" smtClean="0"/>
              <a:t>Github</a:t>
            </a:r>
            <a:r>
              <a:rPr lang="en-US" altLang="ko-KR" sz="2000" dirty="0" smtClean="0"/>
              <a:t> Flow - Example</a:t>
            </a:r>
          </a:p>
          <a:p>
            <a:pPr lvl="2"/>
            <a:endParaRPr lang="en-US" altLang="ko-KR" sz="1600" dirty="0">
              <a:solidFill>
                <a:srgbClr val="222222"/>
              </a:solidFill>
              <a:latin typeface="+mn-ea"/>
            </a:endParaRPr>
          </a:p>
          <a:p>
            <a:pPr lvl="1"/>
            <a:endParaRPr lang="en-US" altLang="ko-KR" sz="1600" b="0" dirty="0" smtClean="0">
              <a:solidFill>
                <a:srgbClr val="222222"/>
              </a:solidFill>
              <a:latin typeface="+mn-ea"/>
            </a:endParaRPr>
          </a:p>
          <a:p>
            <a:pPr lvl="1"/>
            <a:endParaRPr lang="en-US" altLang="ko-KR" sz="1600" b="0" dirty="0">
              <a:solidFill>
                <a:srgbClr val="222222"/>
              </a:solidFill>
              <a:latin typeface="+mn-ea"/>
            </a:endParaRPr>
          </a:p>
          <a:p>
            <a:pPr lvl="1"/>
            <a:endParaRPr lang="en-US" altLang="ko-KR" sz="1600" b="0" dirty="0" smtClean="0">
              <a:solidFill>
                <a:srgbClr val="222222"/>
              </a:solidFill>
              <a:latin typeface="+mn-ea"/>
            </a:endParaRPr>
          </a:p>
          <a:p>
            <a:pPr lvl="1"/>
            <a:endParaRPr lang="en-US" altLang="ko-KR" sz="1600" b="0" dirty="0">
              <a:solidFill>
                <a:srgbClr val="222222"/>
              </a:solidFill>
              <a:latin typeface="+mn-ea"/>
            </a:endParaRPr>
          </a:p>
          <a:p>
            <a:pPr marL="266700" lvl="1" indent="0">
              <a:buNone/>
            </a:pPr>
            <a:endParaRPr lang="en-US" altLang="ko-KR" sz="1600" b="0" dirty="0">
              <a:solidFill>
                <a:srgbClr val="222222"/>
              </a:solidFill>
              <a:latin typeface="+mn-ea"/>
            </a:endParaRPr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</p:txBody>
      </p:sp>
      <p:sp>
        <p:nvSpPr>
          <p:cNvPr id="26" name="TextBox 25"/>
          <p:cNvSpPr txBox="1"/>
          <p:nvPr/>
        </p:nvSpPr>
        <p:spPr>
          <a:xfrm>
            <a:off x="1115616" y="3789040"/>
            <a:ext cx="648072" cy="50405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 fontScale="92500" lnSpcReduction="20000"/>
          </a:bodyPr>
          <a:lstStyle/>
          <a:p>
            <a:endParaRPr lang="ko-KR" altLang="en-US" sz="3600" dirty="0" smtClean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736812"/>
            <a:ext cx="7344816" cy="411763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20" y="1914504"/>
            <a:ext cx="4734586" cy="279121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3" y="1740572"/>
            <a:ext cx="7414205" cy="4113874"/>
          </a:xfrm>
          <a:prstGeom prst="rect">
            <a:avLst/>
          </a:prstGeom>
        </p:spPr>
      </p:pic>
      <p:grpSp>
        <p:nvGrpSpPr>
          <p:cNvPr id="6" name="그룹 5"/>
          <p:cNvGrpSpPr/>
          <p:nvPr/>
        </p:nvGrpSpPr>
        <p:grpSpPr>
          <a:xfrm>
            <a:off x="827582" y="1736812"/>
            <a:ext cx="7344818" cy="4278757"/>
            <a:chOff x="827582" y="1736812"/>
            <a:chExt cx="7344818" cy="4278757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27582" y="1736812"/>
              <a:ext cx="7344818" cy="4278757"/>
            </a:xfrm>
            <a:prstGeom prst="rect">
              <a:avLst/>
            </a:prstGeom>
          </p:spPr>
        </p:pic>
        <p:sp>
          <p:nvSpPr>
            <p:cNvPr id="5" name="타원 4"/>
            <p:cNvSpPr/>
            <p:nvPr/>
          </p:nvSpPr>
          <p:spPr>
            <a:xfrm>
              <a:off x="7308304" y="1736812"/>
              <a:ext cx="792088" cy="540060"/>
            </a:xfrm>
            <a:prstGeom prst="ellipse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900162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201910"/>
            <a:ext cx="7560840" cy="548680"/>
          </a:xfrm>
        </p:spPr>
        <p:txBody>
          <a:bodyPr/>
          <a:lstStyle/>
          <a:p>
            <a:r>
              <a:rPr lang="en-US" altLang="ko-KR" sz="2800" dirty="0" smtClean="0"/>
              <a:t>2. OSS</a:t>
            </a:r>
            <a:r>
              <a:rPr lang="ko-KR" altLang="en-US" sz="2800" dirty="0" smtClean="0"/>
              <a:t>에서 </a:t>
            </a:r>
            <a:r>
              <a:rPr lang="en-US" altLang="ko-KR" sz="2800" dirty="0" err="1"/>
              <a:t>Github</a:t>
            </a:r>
            <a:r>
              <a:rPr lang="ko-KR" altLang="en-US" sz="2800" dirty="0"/>
              <a:t>의 </a:t>
            </a:r>
            <a:r>
              <a:rPr lang="ko-KR" altLang="en-US" sz="2800" dirty="0" err="1"/>
              <a:t>역활</a:t>
            </a:r>
            <a:endParaRPr lang="ko-KR" altLang="en-US" sz="28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39552" y="1085502"/>
            <a:ext cx="8604448" cy="5655865"/>
          </a:xfrm>
        </p:spPr>
        <p:txBody>
          <a:bodyPr/>
          <a:lstStyle/>
          <a:p>
            <a:r>
              <a:rPr lang="en-US" altLang="ko-KR" sz="2000" dirty="0" err="1" smtClean="0"/>
              <a:t>Github</a:t>
            </a:r>
            <a:endParaRPr lang="en-US" altLang="ko-KR" sz="2000" dirty="0" smtClean="0"/>
          </a:p>
          <a:p>
            <a:pPr lvl="1">
              <a:lnSpc>
                <a:spcPct val="150000"/>
              </a:lnSpc>
            </a:pPr>
            <a:r>
              <a:rPr lang="ko-KR" altLang="en-US" sz="1600" dirty="0" smtClean="0">
                <a:solidFill>
                  <a:srgbClr val="222222"/>
                </a:solidFill>
                <a:latin typeface="+mn-ea"/>
              </a:rPr>
              <a:t>사용</a:t>
            </a:r>
            <a:endParaRPr lang="en-US" altLang="ko-KR" sz="1600" dirty="0" smtClean="0">
              <a:solidFill>
                <a:srgbClr val="222222"/>
              </a:solidFill>
              <a:latin typeface="+mn-ea"/>
            </a:endParaRPr>
          </a:p>
          <a:p>
            <a:pPr lvl="2">
              <a:lnSpc>
                <a:spcPct val="150000"/>
              </a:lnSpc>
            </a:pPr>
            <a:r>
              <a:rPr lang="en-US" altLang="ko-KR" sz="1600" b="1" u="sng" dirty="0" smtClean="0">
                <a:solidFill>
                  <a:srgbClr val="222222"/>
                </a:solidFill>
                <a:latin typeface="+mn-ea"/>
              </a:rPr>
              <a:t>Public</a:t>
            </a:r>
            <a:r>
              <a:rPr lang="en-US" altLang="ko-KR" sz="1600" dirty="0" smtClean="0">
                <a:solidFill>
                  <a:srgbClr val="222222"/>
                </a:solidFill>
                <a:latin typeface="+mn-ea"/>
              </a:rPr>
              <a:t>, Private, </a:t>
            </a:r>
            <a:r>
              <a:rPr lang="en-US" altLang="ko-KR" sz="1600" b="1" u="sng" dirty="0" smtClean="0">
                <a:solidFill>
                  <a:srgbClr val="222222"/>
                </a:solidFill>
                <a:latin typeface="+mn-ea"/>
              </a:rPr>
              <a:t>Education</a:t>
            </a:r>
          </a:p>
          <a:p>
            <a:pPr lvl="1">
              <a:lnSpc>
                <a:spcPct val="150000"/>
              </a:lnSpc>
            </a:pPr>
            <a:r>
              <a:rPr lang="en-US" altLang="ko-KR" sz="1600" dirty="0" smtClean="0">
                <a:solidFill>
                  <a:srgbClr val="222222"/>
                </a:solidFill>
                <a:latin typeface="+mn-ea"/>
              </a:rPr>
              <a:t>2018</a:t>
            </a:r>
            <a:r>
              <a:rPr lang="ko-KR" altLang="en-US" sz="1600" dirty="0">
                <a:solidFill>
                  <a:srgbClr val="222222"/>
                </a:solidFill>
                <a:latin typeface="+mn-ea"/>
              </a:rPr>
              <a:t>년 </a:t>
            </a:r>
            <a:r>
              <a:rPr lang="en-US" altLang="ko-KR" sz="1600" dirty="0">
                <a:solidFill>
                  <a:srgbClr val="222222"/>
                </a:solidFill>
                <a:latin typeface="+mn-ea"/>
              </a:rPr>
              <a:t>GitHub </a:t>
            </a:r>
            <a:r>
              <a:rPr lang="en-US" altLang="ko-KR" sz="1600" dirty="0" err="1">
                <a:solidFill>
                  <a:srgbClr val="222222"/>
                </a:solidFill>
                <a:latin typeface="+mn-ea"/>
              </a:rPr>
              <a:t>Octoverse</a:t>
            </a:r>
            <a:r>
              <a:rPr lang="ko-KR" altLang="en-US" sz="1600" dirty="0">
                <a:solidFill>
                  <a:srgbClr val="222222"/>
                </a:solidFill>
                <a:latin typeface="+mn-ea"/>
              </a:rPr>
              <a:t>를 통해 본 공개</a:t>
            </a:r>
            <a:r>
              <a:rPr lang="en-US" altLang="ko-KR" sz="1600" dirty="0">
                <a:solidFill>
                  <a:srgbClr val="222222"/>
                </a:solidFill>
                <a:latin typeface="+mn-ea"/>
              </a:rPr>
              <a:t>SW </a:t>
            </a:r>
            <a:r>
              <a:rPr lang="ko-KR" altLang="en-US" sz="1600" dirty="0">
                <a:solidFill>
                  <a:srgbClr val="222222"/>
                </a:solidFill>
                <a:latin typeface="+mn-ea"/>
              </a:rPr>
              <a:t>프로그래밍 언어 </a:t>
            </a:r>
            <a:r>
              <a:rPr lang="ko-KR" altLang="en-US" sz="1600" dirty="0" smtClean="0">
                <a:solidFill>
                  <a:srgbClr val="222222"/>
                </a:solidFill>
                <a:latin typeface="+mn-ea"/>
              </a:rPr>
              <a:t>순위</a:t>
            </a:r>
            <a:endParaRPr lang="en-US" altLang="ko-KR" sz="1600" dirty="0" smtClean="0">
              <a:solidFill>
                <a:srgbClr val="222222"/>
              </a:solidFill>
              <a:latin typeface="+mn-ea"/>
            </a:endParaRPr>
          </a:p>
          <a:p>
            <a:pPr lvl="1">
              <a:lnSpc>
                <a:spcPct val="150000"/>
              </a:lnSpc>
            </a:pPr>
            <a:r>
              <a:rPr lang="ko-KR" altLang="en-US" sz="1600" dirty="0" smtClean="0">
                <a:solidFill>
                  <a:srgbClr val="222222"/>
                </a:solidFill>
                <a:latin typeface="+mn-ea"/>
              </a:rPr>
              <a:t>성장 중인 </a:t>
            </a:r>
            <a:r>
              <a:rPr lang="en-US" altLang="ko-KR" sz="1600" dirty="0" smtClean="0">
                <a:solidFill>
                  <a:srgbClr val="222222"/>
                </a:solidFill>
                <a:latin typeface="+mn-ea"/>
              </a:rPr>
              <a:t>SW - </a:t>
            </a:r>
            <a:r>
              <a:rPr lang="en-US" altLang="ko-KR" sz="1600" u="sng" dirty="0" smtClean="0">
                <a:solidFill>
                  <a:srgbClr val="222222"/>
                </a:solidFill>
                <a:latin typeface="+mn-ea"/>
              </a:rPr>
              <a:t>Python</a:t>
            </a:r>
          </a:p>
          <a:p>
            <a:pPr lvl="1"/>
            <a:endParaRPr lang="en-US" altLang="ko-KR" sz="1600" b="0" dirty="0" smtClean="0">
              <a:solidFill>
                <a:srgbClr val="222222"/>
              </a:solidFill>
              <a:latin typeface="+mn-ea"/>
            </a:endParaRPr>
          </a:p>
          <a:p>
            <a:pPr lvl="1"/>
            <a:endParaRPr lang="en-US" altLang="ko-KR" sz="1600" b="0" dirty="0">
              <a:solidFill>
                <a:srgbClr val="222222"/>
              </a:solidFill>
              <a:latin typeface="+mn-ea"/>
            </a:endParaRPr>
          </a:p>
          <a:p>
            <a:pPr lvl="1"/>
            <a:endParaRPr lang="en-US" altLang="ko-KR" sz="1600" b="0" dirty="0" smtClean="0">
              <a:solidFill>
                <a:srgbClr val="222222"/>
              </a:solidFill>
              <a:latin typeface="+mn-ea"/>
            </a:endParaRPr>
          </a:p>
          <a:p>
            <a:pPr lvl="1"/>
            <a:endParaRPr lang="en-US" altLang="ko-KR" sz="1600" b="0" dirty="0">
              <a:solidFill>
                <a:srgbClr val="222222"/>
              </a:solidFill>
              <a:latin typeface="+mn-ea"/>
            </a:endParaRPr>
          </a:p>
          <a:p>
            <a:pPr marL="266700" lvl="1" indent="0">
              <a:buNone/>
            </a:pPr>
            <a:endParaRPr lang="en-US" altLang="ko-KR" sz="1600" b="0" dirty="0">
              <a:solidFill>
                <a:srgbClr val="222222"/>
              </a:solidFill>
              <a:latin typeface="+mn-ea"/>
            </a:endParaRPr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</p:txBody>
      </p:sp>
      <p:sp>
        <p:nvSpPr>
          <p:cNvPr id="26" name="TextBox 25"/>
          <p:cNvSpPr txBox="1"/>
          <p:nvPr/>
        </p:nvSpPr>
        <p:spPr>
          <a:xfrm>
            <a:off x="1115616" y="3789040"/>
            <a:ext cx="648072" cy="50405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 fontScale="92500" lnSpcReduction="20000"/>
          </a:bodyPr>
          <a:lstStyle/>
          <a:p>
            <a:endParaRPr lang="ko-KR" altLang="en-US" sz="3600" dirty="0" smtClean="0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92" y="3932881"/>
            <a:ext cx="4826071" cy="2123995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2763" y="3660302"/>
            <a:ext cx="4101343" cy="2411679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6128164" y="6050274"/>
            <a:ext cx="290175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ko-KR" altLang="en-US" sz="1400" b="0" i="0" dirty="0" smtClean="0">
                <a:solidFill>
                  <a:srgbClr val="6A6E79"/>
                </a:solidFill>
                <a:effectLst/>
                <a:latin typeface="Noto Sans KR"/>
              </a:rPr>
              <a:t>* 출처 </a:t>
            </a:r>
            <a:r>
              <a:rPr lang="en-US" altLang="ko-KR" sz="1400" b="0" i="0" dirty="0" smtClean="0">
                <a:solidFill>
                  <a:srgbClr val="6A6E79"/>
                </a:solidFill>
                <a:effectLst/>
                <a:latin typeface="Noto Sans KR"/>
              </a:rPr>
              <a:t>: GitHub </a:t>
            </a:r>
            <a:r>
              <a:rPr lang="ko-KR" altLang="en-US" sz="1400" b="0" i="0" dirty="0" smtClean="0">
                <a:solidFill>
                  <a:srgbClr val="6A6E79"/>
                </a:solidFill>
                <a:effectLst/>
                <a:latin typeface="Noto Sans KR"/>
              </a:rPr>
              <a:t>블로그</a:t>
            </a:r>
            <a:r>
              <a:rPr lang="en-US" altLang="ko-KR" sz="1400" b="0" i="0" dirty="0" smtClean="0">
                <a:solidFill>
                  <a:srgbClr val="6A6E79"/>
                </a:solidFill>
                <a:effectLst/>
                <a:latin typeface="Noto Sans KR"/>
              </a:rPr>
              <a:t>, 2018.11.</a:t>
            </a:r>
            <a:endParaRPr lang="en-US" altLang="ko-KR" sz="1400" b="0" i="0" dirty="0">
              <a:solidFill>
                <a:srgbClr val="6A6E79"/>
              </a:solidFill>
              <a:effectLst/>
              <a:latin typeface="Noto Sans KR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36691" y="3654812"/>
            <a:ext cx="8993227" cy="3003211"/>
            <a:chOff x="36691" y="3654812"/>
            <a:chExt cx="8993227" cy="3003211"/>
          </a:xfrm>
        </p:grpSpPr>
        <p:grpSp>
          <p:nvGrpSpPr>
            <p:cNvPr id="5" name="그룹 4"/>
            <p:cNvGrpSpPr/>
            <p:nvPr/>
          </p:nvGrpSpPr>
          <p:grpSpPr>
            <a:xfrm>
              <a:off x="36691" y="3654812"/>
              <a:ext cx="8993227" cy="3003211"/>
              <a:chOff x="240475" y="3352432"/>
              <a:chExt cx="8784594" cy="3003211"/>
            </a:xfrm>
          </p:grpSpPr>
          <p:pic>
            <p:nvPicPr>
              <p:cNvPr id="4" name="그림 3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0475" y="3352432"/>
                <a:ext cx="8784594" cy="2719549"/>
              </a:xfrm>
              <a:prstGeom prst="rect">
                <a:avLst/>
              </a:prstGeom>
            </p:spPr>
          </p:pic>
          <p:sp>
            <p:nvSpPr>
              <p:cNvPr id="9" name="직사각형 8"/>
              <p:cNvSpPr/>
              <p:nvPr/>
            </p:nvSpPr>
            <p:spPr>
              <a:xfrm>
                <a:off x="6323639" y="6047866"/>
                <a:ext cx="2640467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r"/>
                <a:r>
                  <a:rPr lang="ko-KR" altLang="en-US" sz="1400" b="0" i="0" dirty="0" smtClean="0">
                    <a:solidFill>
                      <a:srgbClr val="6A6E79"/>
                    </a:solidFill>
                    <a:effectLst/>
                    <a:latin typeface="Noto Sans KR"/>
                  </a:rPr>
                  <a:t>* 출처 </a:t>
                </a:r>
                <a:r>
                  <a:rPr lang="en-US" altLang="ko-KR" sz="1400" b="0" i="0" dirty="0" smtClean="0">
                    <a:solidFill>
                      <a:srgbClr val="6A6E79"/>
                    </a:solidFill>
                    <a:effectLst/>
                    <a:latin typeface="Noto Sans KR"/>
                  </a:rPr>
                  <a:t>: </a:t>
                </a:r>
                <a:r>
                  <a:rPr lang="en-US" altLang="ko-KR" sz="1400" b="0" i="0" dirty="0" err="1" smtClean="0">
                    <a:solidFill>
                      <a:srgbClr val="6A6E79"/>
                    </a:solidFill>
                    <a:effectLst/>
                    <a:latin typeface="Noto Sans KR"/>
                  </a:rPr>
                  <a:t>Tiobe</a:t>
                </a:r>
                <a:r>
                  <a:rPr lang="en-US" altLang="ko-KR" sz="1400" b="0" i="0" dirty="0" smtClean="0">
                    <a:solidFill>
                      <a:srgbClr val="6A6E79"/>
                    </a:solidFill>
                    <a:effectLst/>
                    <a:latin typeface="Noto Sans KR"/>
                  </a:rPr>
                  <a:t> index, 2019.06</a:t>
                </a:r>
                <a:endParaRPr lang="en-US" altLang="ko-KR" sz="1400" b="0" i="0" dirty="0">
                  <a:solidFill>
                    <a:srgbClr val="6A6E79"/>
                  </a:solidFill>
                  <a:effectLst/>
                  <a:latin typeface="Noto Sans KR"/>
                </a:endParaRPr>
              </a:p>
            </p:txBody>
          </p:sp>
        </p:grpSp>
        <p:sp>
          <p:nvSpPr>
            <p:cNvPr id="6" name="직사각형 5"/>
            <p:cNvSpPr/>
            <p:nvPr/>
          </p:nvSpPr>
          <p:spPr>
            <a:xfrm>
              <a:off x="179512" y="5085184"/>
              <a:ext cx="8784594" cy="36004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48079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201910"/>
            <a:ext cx="7560840" cy="548680"/>
          </a:xfrm>
        </p:spPr>
        <p:txBody>
          <a:bodyPr/>
          <a:lstStyle/>
          <a:p>
            <a:r>
              <a:rPr lang="en-US" altLang="ko-KR" sz="2800" dirty="0" smtClean="0"/>
              <a:t>2. OSS</a:t>
            </a:r>
            <a:r>
              <a:rPr lang="ko-KR" altLang="en-US" sz="2800" dirty="0" smtClean="0"/>
              <a:t>에서 </a:t>
            </a:r>
            <a:r>
              <a:rPr lang="en-US" altLang="ko-KR" sz="2800" dirty="0" err="1"/>
              <a:t>Github</a:t>
            </a:r>
            <a:r>
              <a:rPr lang="ko-KR" altLang="en-US" sz="2800" dirty="0"/>
              <a:t>의 </a:t>
            </a:r>
            <a:r>
              <a:rPr lang="ko-KR" altLang="en-US" sz="2800" dirty="0" err="1"/>
              <a:t>역활</a:t>
            </a:r>
            <a:endParaRPr lang="ko-KR" altLang="en-US" sz="28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39552" y="1085502"/>
            <a:ext cx="8604448" cy="5655865"/>
          </a:xfrm>
        </p:spPr>
        <p:txBody>
          <a:bodyPr/>
          <a:lstStyle/>
          <a:p>
            <a:r>
              <a:rPr lang="en-US" altLang="ko-KR" sz="2000" dirty="0" err="1" smtClean="0"/>
              <a:t>Github</a:t>
            </a:r>
            <a:endParaRPr lang="en-US" altLang="ko-KR" sz="2000" dirty="0" smtClean="0"/>
          </a:p>
          <a:p>
            <a:pPr lvl="1">
              <a:lnSpc>
                <a:spcPct val="150000"/>
              </a:lnSpc>
            </a:pPr>
            <a:r>
              <a:rPr lang="en-US" altLang="ko-KR" sz="1600" dirty="0">
                <a:solidFill>
                  <a:srgbClr val="222222"/>
                </a:solidFill>
                <a:latin typeface="+mn-ea"/>
              </a:rPr>
              <a:t>2018</a:t>
            </a:r>
            <a:r>
              <a:rPr lang="ko-KR" altLang="en-US" sz="1600" dirty="0">
                <a:solidFill>
                  <a:srgbClr val="222222"/>
                </a:solidFill>
                <a:latin typeface="+mn-ea"/>
              </a:rPr>
              <a:t>년 </a:t>
            </a:r>
            <a:r>
              <a:rPr lang="en-US" altLang="ko-KR" sz="1600" dirty="0">
                <a:solidFill>
                  <a:srgbClr val="222222"/>
                </a:solidFill>
                <a:latin typeface="+mn-ea"/>
              </a:rPr>
              <a:t>GitHub </a:t>
            </a:r>
            <a:r>
              <a:rPr lang="en-US" altLang="ko-KR" sz="1600" dirty="0" err="1">
                <a:solidFill>
                  <a:srgbClr val="222222"/>
                </a:solidFill>
                <a:latin typeface="+mn-ea"/>
              </a:rPr>
              <a:t>Octoverse</a:t>
            </a:r>
            <a:r>
              <a:rPr lang="ko-KR" altLang="en-US" sz="1600" dirty="0">
                <a:solidFill>
                  <a:srgbClr val="222222"/>
                </a:solidFill>
                <a:latin typeface="+mn-ea"/>
              </a:rPr>
              <a:t>를 통해 본 공개</a:t>
            </a:r>
            <a:r>
              <a:rPr lang="en-US" altLang="ko-KR" sz="1600" dirty="0">
                <a:solidFill>
                  <a:srgbClr val="222222"/>
                </a:solidFill>
                <a:latin typeface="+mn-ea"/>
              </a:rPr>
              <a:t>SW </a:t>
            </a:r>
            <a:r>
              <a:rPr lang="ko-KR" altLang="en-US" sz="1600" dirty="0" err="1">
                <a:solidFill>
                  <a:srgbClr val="222222"/>
                </a:solidFill>
                <a:latin typeface="+mn-ea"/>
              </a:rPr>
              <a:t>기여자와</a:t>
            </a:r>
            <a:r>
              <a:rPr lang="ko-KR" altLang="en-US" sz="1600" dirty="0">
                <a:solidFill>
                  <a:srgbClr val="222222"/>
                </a:solidFill>
                <a:latin typeface="+mn-ea"/>
              </a:rPr>
              <a:t> 성장도</a:t>
            </a:r>
            <a:endParaRPr lang="en-US" altLang="ko-KR" sz="1600" dirty="0" smtClean="0">
              <a:solidFill>
                <a:srgbClr val="222222"/>
              </a:solidFill>
              <a:latin typeface="+mn-ea"/>
            </a:endParaRPr>
          </a:p>
          <a:p>
            <a:pPr lvl="1"/>
            <a:endParaRPr lang="en-US" altLang="ko-KR" sz="1600" b="0" dirty="0" smtClean="0">
              <a:solidFill>
                <a:srgbClr val="222222"/>
              </a:solidFill>
              <a:latin typeface="+mn-ea"/>
            </a:endParaRPr>
          </a:p>
          <a:p>
            <a:pPr lvl="1"/>
            <a:endParaRPr lang="en-US" altLang="ko-KR" sz="1600" b="0" dirty="0">
              <a:solidFill>
                <a:srgbClr val="222222"/>
              </a:solidFill>
              <a:latin typeface="+mn-ea"/>
            </a:endParaRPr>
          </a:p>
          <a:p>
            <a:pPr lvl="1"/>
            <a:endParaRPr lang="en-US" altLang="ko-KR" sz="1600" b="0" dirty="0" smtClean="0">
              <a:solidFill>
                <a:srgbClr val="222222"/>
              </a:solidFill>
              <a:latin typeface="+mn-ea"/>
            </a:endParaRPr>
          </a:p>
          <a:p>
            <a:pPr lvl="1"/>
            <a:endParaRPr lang="en-US" altLang="ko-KR" sz="1600" b="0" dirty="0">
              <a:solidFill>
                <a:srgbClr val="222222"/>
              </a:solidFill>
              <a:latin typeface="+mn-ea"/>
            </a:endParaRPr>
          </a:p>
          <a:p>
            <a:pPr marL="266700" lvl="1" indent="0">
              <a:buNone/>
            </a:pPr>
            <a:endParaRPr lang="en-US" altLang="ko-KR" sz="1600" b="0" dirty="0">
              <a:solidFill>
                <a:srgbClr val="222222"/>
              </a:solidFill>
              <a:latin typeface="+mn-ea"/>
            </a:endParaRPr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</p:txBody>
      </p:sp>
      <p:sp>
        <p:nvSpPr>
          <p:cNvPr id="26" name="TextBox 25"/>
          <p:cNvSpPr txBox="1"/>
          <p:nvPr/>
        </p:nvSpPr>
        <p:spPr>
          <a:xfrm>
            <a:off x="1115616" y="3789040"/>
            <a:ext cx="648072" cy="50405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 fontScale="92500" lnSpcReduction="20000"/>
          </a:bodyPr>
          <a:lstStyle/>
          <a:p>
            <a:endParaRPr lang="ko-KR" altLang="en-US" sz="3600" dirty="0" smtClean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869" y="2212677"/>
            <a:ext cx="8118274" cy="2844440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4211960" y="5084252"/>
            <a:ext cx="465544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0" i="0" dirty="0" smtClean="0">
                <a:solidFill>
                  <a:srgbClr val="6A6E79"/>
                </a:solidFill>
                <a:effectLst/>
                <a:latin typeface="Noto Sans KR"/>
              </a:rPr>
              <a:t>* 출처 </a:t>
            </a:r>
            <a:r>
              <a:rPr lang="en-US" altLang="ko-KR" sz="1400" b="0" i="0" dirty="0" smtClean="0">
                <a:solidFill>
                  <a:srgbClr val="6A6E79"/>
                </a:solidFill>
                <a:effectLst/>
                <a:latin typeface="Noto Sans KR"/>
              </a:rPr>
              <a:t>: The State of the </a:t>
            </a:r>
            <a:r>
              <a:rPr lang="en-US" altLang="ko-KR" sz="1400" b="0" i="0" dirty="0" err="1" smtClean="0">
                <a:solidFill>
                  <a:srgbClr val="6A6E79"/>
                </a:solidFill>
                <a:effectLst/>
                <a:latin typeface="Noto Sans KR"/>
              </a:rPr>
              <a:t>Octoverse</a:t>
            </a:r>
            <a:r>
              <a:rPr lang="en-US" altLang="ko-KR" sz="1400" b="0" i="0" dirty="0" smtClean="0">
                <a:solidFill>
                  <a:srgbClr val="6A6E79"/>
                </a:solidFill>
                <a:effectLst/>
                <a:latin typeface="Noto Sans KR"/>
              </a:rPr>
              <a:t>, </a:t>
            </a:r>
            <a:r>
              <a:rPr lang="en-US" altLang="ko-KR" sz="1400" b="0" i="0" dirty="0" err="1" smtClean="0">
                <a:solidFill>
                  <a:srgbClr val="6A6E79"/>
                </a:solidFill>
                <a:effectLst/>
                <a:latin typeface="Noto Sans KR"/>
              </a:rPr>
              <a:t>Github</a:t>
            </a:r>
            <a:r>
              <a:rPr lang="en-US" altLang="ko-KR" sz="1400" b="0" i="0" dirty="0" smtClean="0">
                <a:solidFill>
                  <a:srgbClr val="6A6E79"/>
                </a:solidFill>
                <a:effectLst/>
                <a:latin typeface="Noto Sans KR"/>
              </a:rPr>
              <a:t>, 2018.10.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819238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201910"/>
            <a:ext cx="7560840" cy="548680"/>
          </a:xfrm>
        </p:spPr>
        <p:txBody>
          <a:bodyPr/>
          <a:lstStyle/>
          <a:p>
            <a:r>
              <a:rPr lang="en-US" altLang="ko-KR" sz="2800" dirty="0" smtClean="0"/>
              <a:t>2. OSS</a:t>
            </a:r>
            <a:r>
              <a:rPr lang="ko-KR" altLang="en-US" sz="2800" dirty="0" smtClean="0"/>
              <a:t>에서 </a:t>
            </a:r>
            <a:r>
              <a:rPr lang="en-US" altLang="ko-KR" sz="2800" dirty="0" err="1"/>
              <a:t>Github</a:t>
            </a:r>
            <a:r>
              <a:rPr lang="ko-KR" altLang="en-US" sz="2800" dirty="0"/>
              <a:t>의 </a:t>
            </a:r>
            <a:r>
              <a:rPr lang="ko-KR" altLang="en-US" sz="2800" dirty="0" err="1"/>
              <a:t>역활</a:t>
            </a:r>
            <a:endParaRPr lang="ko-KR" altLang="en-US" sz="28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39552" y="1085502"/>
            <a:ext cx="8604448" cy="5655865"/>
          </a:xfrm>
        </p:spPr>
        <p:txBody>
          <a:bodyPr/>
          <a:lstStyle/>
          <a:p>
            <a:r>
              <a:rPr lang="en-US" altLang="ko-KR" sz="2000" dirty="0" err="1" smtClean="0"/>
              <a:t>Github</a:t>
            </a:r>
            <a:endParaRPr lang="en-US" altLang="ko-KR" sz="2000" dirty="0" smtClean="0"/>
          </a:p>
          <a:p>
            <a:pPr lvl="1">
              <a:lnSpc>
                <a:spcPct val="150000"/>
              </a:lnSpc>
            </a:pPr>
            <a:r>
              <a:rPr lang="en-US" altLang="ko-KR" sz="1600" dirty="0">
                <a:solidFill>
                  <a:srgbClr val="222222"/>
                </a:solidFill>
                <a:latin typeface="+mn-ea"/>
              </a:rPr>
              <a:t>2018</a:t>
            </a:r>
            <a:r>
              <a:rPr lang="ko-KR" altLang="en-US" sz="1600" dirty="0">
                <a:solidFill>
                  <a:srgbClr val="222222"/>
                </a:solidFill>
                <a:latin typeface="+mn-ea"/>
              </a:rPr>
              <a:t>년 </a:t>
            </a:r>
            <a:r>
              <a:rPr lang="en-US" altLang="ko-KR" sz="1600" dirty="0">
                <a:solidFill>
                  <a:srgbClr val="222222"/>
                </a:solidFill>
                <a:latin typeface="+mn-ea"/>
              </a:rPr>
              <a:t>GitHub </a:t>
            </a:r>
            <a:r>
              <a:rPr lang="en-US" altLang="ko-KR" sz="1600" dirty="0" err="1">
                <a:solidFill>
                  <a:srgbClr val="222222"/>
                </a:solidFill>
                <a:latin typeface="+mn-ea"/>
              </a:rPr>
              <a:t>Octoverse</a:t>
            </a:r>
            <a:r>
              <a:rPr lang="ko-KR" altLang="en-US" sz="1600" dirty="0">
                <a:solidFill>
                  <a:srgbClr val="222222"/>
                </a:solidFill>
                <a:latin typeface="+mn-ea"/>
              </a:rPr>
              <a:t>를 통해 본 공개</a:t>
            </a:r>
            <a:r>
              <a:rPr lang="en-US" altLang="ko-KR" sz="1600" dirty="0">
                <a:solidFill>
                  <a:srgbClr val="222222"/>
                </a:solidFill>
                <a:latin typeface="+mn-ea"/>
              </a:rPr>
              <a:t>SW </a:t>
            </a:r>
            <a:r>
              <a:rPr lang="ko-KR" altLang="en-US" sz="1600" dirty="0">
                <a:solidFill>
                  <a:srgbClr val="222222"/>
                </a:solidFill>
                <a:latin typeface="+mn-ea"/>
              </a:rPr>
              <a:t>기여 지역과 기여 조직</a:t>
            </a:r>
            <a:endParaRPr lang="en-US" altLang="ko-KR" sz="1600" dirty="0" smtClean="0">
              <a:solidFill>
                <a:srgbClr val="222222"/>
              </a:solidFill>
              <a:latin typeface="+mn-ea"/>
            </a:endParaRPr>
          </a:p>
          <a:p>
            <a:pPr lvl="1"/>
            <a:endParaRPr lang="en-US" altLang="ko-KR" sz="1600" b="0" dirty="0" smtClean="0">
              <a:solidFill>
                <a:srgbClr val="222222"/>
              </a:solidFill>
              <a:latin typeface="+mn-ea"/>
            </a:endParaRPr>
          </a:p>
          <a:p>
            <a:pPr lvl="1"/>
            <a:endParaRPr lang="en-US" altLang="ko-KR" sz="1600" b="0" dirty="0">
              <a:solidFill>
                <a:srgbClr val="222222"/>
              </a:solidFill>
              <a:latin typeface="+mn-ea"/>
            </a:endParaRPr>
          </a:p>
          <a:p>
            <a:pPr lvl="1"/>
            <a:endParaRPr lang="en-US" altLang="ko-KR" sz="1600" b="0" dirty="0" smtClean="0">
              <a:solidFill>
                <a:srgbClr val="222222"/>
              </a:solidFill>
              <a:latin typeface="+mn-ea"/>
            </a:endParaRPr>
          </a:p>
          <a:p>
            <a:pPr lvl="1"/>
            <a:endParaRPr lang="en-US" altLang="ko-KR" sz="1600" b="0" dirty="0">
              <a:solidFill>
                <a:srgbClr val="222222"/>
              </a:solidFill>
              <a:latin typeface="+mn-ea"/>
            </a:endParaRPr>
          </a:p>
          <a:p>
            <a:pPr marL="266700" lvl="1" indent="0">
              <a:buNone/>
            </a:pPr>
            <a:endParaRPr lang="en-US" altLang="ko-KR" sz="1600" b="0" dirty="0">
              <a:solidFill>
                <a:srgbClr val="222222"/>
              </a:solidFill>
              <a:latin typeface="+mn-ea"/>
            </a:endParaRPr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</p:txBody>
      </p:sp>
      <p:sp>
        <p:nvSpPr>
          <p:cNvPr id="26" name="TextBox 25"/>
          <p:cNvSpPr txBox="1"/>
          <p:nvPr/>
        </p:nvSpPr>
        <p:spPr>
          <a:xfrm>
            <a:off x="1115616" y="3789040"/>
            <a:ext cx="648072" cy="50405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 fontScale="92500" lnSpcReduction="20000"/>
          </a:bodyPr>
          <a:lstStyle/>
          <a:p>
            <a:endParaRPr lang="ko-KR" altLang="en-US" sz="3600" dirty="0" smtClean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3188" y="2121214"/>
            <a:ext cx="5695116" cy="4171070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2411760" y="6378391"/>
            <a:ext cx="459613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0" i="0" dirty="0" smtClean="0">
                <a:solidFill>
                  <a:srgbClr val="6A6E79"/>
                </a:solidFill>
                <a:effectLst/>
                <a:latin typeface="Noto Sans KR"/>
              </a:rPr>
              <a:t>* 출처 </a:t>
            </a:r>
            <a:r>
              <a:rPr lang="en-US" altLang="ko-KR" sz="1400" b="0" i="0" dirty="0" smtClean="0">
                <a:solidFill>
                  <a:srgbClr val="6A6E79"/>
                </a:solidFill>
                <a:effectLst/>
                <a:latin typeface="Noto Sans KR"/>
              </a:rPr>
              <a:t>: The State of the </a:t>
            </a:r>
            <a:r>
              <a:rPr lang="en-US" altLang="ko-KR" sz="1400" b="0" i="0" dirty="0" err="1" smtClean="0">
                <a:solidFill>
                  <a:srgbClr val="6A6E79"/>
                </a:solidFill>
                <a:effectLst/>
                <a:latin typeface="Noto Sans KR"/>
              </a:rPr>
              <a:t>Octoverse</a:t>
            </a:r>
            <a:r>
              <a:rPr lang="en-US" altLang="ko-KR" sz="1400" b="0" i="0" dirty="0" smtClean="0">
                <a:solidFill>
                  <a:srgbClr val="6A6E79"/>
                </a:solidFill>
                <a:effectLst/>
                <a:latin typeface="Noto Sans KR"/>
              </a:rPr>
              <a:t>, </a:t>
            </a:r>
            <a:r>
              <a:rPr lang="en-US" altLang="ko-KR" sz="1400" b="0" i="0" dirty="0" err="1" smtClean="0">
                <a:solidFill>
                  <a:srgbClr val="6A6E79"/>
                </a:solidFill>
                <a:effectLst/>
                <a:latin typeface="Noto Sans KR"/>
              </a:rPr>
              <a:t>Github</a:t>
            </a:r>
            <a:r>
              <a:rPr lang="en-US" altLang="ko-KR" sz="1400" b="0" i="0" dirty="0" smtClean="0">
                <a:solidFill>
                  <a:srgbClr val="6A6E79"/>
                </a:solidFill>
                <a:effectLst/>
                <a:latin typeface="Noto Sans KR"/>
              </a:rPr>
              <a:t>, 2018.10</a:t>
            </a:r>
            <a:endParaRPr lang="ko-KR" altLang="en-US" sz="1400" dirty="0"/>
          </a:p>
        </p:txBody>
      </p:sp>
      <p:sp>
        <p:nvSpPr>
          <p:cNvPr id="4" name="직사각형 3"/>
          <p:cNvSpPr/>
          <p:nvPr/>
        </p:nvSpPr>
        <p:spPr>
          <a:xfrm>
            <a:off x="989348" y="2010618"/>
            <a:ext cx="7704856" cy="46755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 smtClean="0"/>
              <a:t>[</a:t>
            </a:r>
            <a:r>
              <a:rPr lang="ko-KR" altLang="en-US" sz="2400" b="1" dirty="0" smtClean="0"/>
              <a:t>시사점</a:t>
            </a:r>
            <a:r>
              <a:rPr lang="en-US" altLang="ko-KR" sz="2400" b="1" dirty="0" smtClean="0"/>
              <a:t>]</a:t>
            </a:r>
          </a:p>
          <a:p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 smtClean="0"/>
              <a:t>GitHub</a:t>
            </a:r>
            <a:r>
              <a:rPr lang="ko-KR" altLang="en-US" dirty="0"/>
              <a:t>의 조사를 통해 전세계적으로 </a:t>
            </a:r>
            <a:r>
              <a:rPr lang="ko-KR" altLang="en-US" b="1" u="sng" dirty="0" err="1"/>
              <a:t>공개SW에</a:t>
            </a:r>
            <a:r>
              <a:rPr lang="ko-KR" altLang="en-US" b="1" u="sng" dirty="0"/>
              <a:t> 대한 </a:t>
            </a:r>
            <a:r>
              <a:rPr lang="ko-KR" altLang="en-US" b="1" u="sng" dirty="0" err="1"/>
              <a:t>기여문화가</a:t>
            </a:r>
            <a:r>
              <a:rPr lang="ko-KR" altLang="en-US" b="1" u="sng" dirty="0"/>
              <a:t> 지속적으로 성장</a:t>
            </a:r>
            <a:r>
              <a:rPr lang="ko-KR" altLang="en-US" dirty="0"/>
              <a:t>하고 있음을 보여 주고 있음</a:t>
            </a:r>
          </a:p>
          <a:p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/>
              <a:t>아프리카 및 아시아의 시장이 확대됨을 통해 </a:t>
            </a:r>
            <a:r>
              <a:rPr lang="ko-KR" altLang="en-US" b="1" u="sng" dirty="0"/>
              <a:t>새로운 시장에 대한 수요가 지속적으로 증가</a:t>
            </a:r>
            <a:r>
              <a:rPr lang="ko-KR" altLang="en-US" dirty="0"/>
              <a:t>할 수 있음을 시사</a:t>
            </a:r>
          </a:p>
          <a:p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b="1" u="sng" dirty="0"/>
              <a:t>GitHub의 </a:t>
            </a:r>
            <a:r>
              <a:rPr lang="ko-KR" altLang="en-US" b="1" u="sng" dirty="0" err="1"/>
              <a:t>채택률이</a:t>
            </a:r>
            <a:r>
              <a:rPr lang="ko-KR" altLang="en-US" b="1" u="sng" dirty="0"/>
              <a:t> 지속적으로 증가함</a:t>
            </a:r>
            <a:r>
              <a:rPr lang="ko-KR" altLang="en-US" dirty="0"/>
              <a:t>을 통해, </a:t>
            </a:r>
            <a:r>
              <a:rPr lang="ko-KR" altLang="en-US" dirty="0" err="1"/>
              <a:t>공개SW가</a:t>
            </a:r>
            <a:r>
              <a:rPr lang="ko-KR" altLang="en-US" dirty="0"/>
              <a:t> 새로운 솔루션의 개발과 발전하는 </a:t>
            </a:r>
            <a:r>
              <a:rPr lang="ko-KR" altLang="en-US" b="1" u="sng" dirty="0"/>
              <a:t>IT </a:t>
            </a:r>
            <a:r>
              <a:rPr lang="ko-KR" altLang="en-US" b="1" u="sng" dirty="0" err="1"/>
              <a:t>환경속에서</a:t>
            </a:r>
            <a:r>
              <a:rPr lang="ko-KR" altLang="en-US" b="1" u="sng" dirty="0"/>
              <a:t> 영향력이 커져가고 있음</a:t>
            </a:r>
            <a:r>
              <a:rPr lang="ko-KR" altLang="en-US" dirty="0"/>
              <a:t>을 시사</a:t>
            </a:r>
          </a:p>
        </p:txBody>
      </p:sp>
    </p:spTree>
    <p:extLst>
      <p:ext uri="{BB962C8B-B14F-4D97-AF65-F5344CB8AC3E}">
        <p14:creationId xmlns:p14="http://schemas.microsoft.com/office/powerpoint/2010/main" val="2451414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201910"/>
            <a:ext cx="7560840" cy="548680"/>
          </a:xfrm>
        </p:spPr>
        <p:txBody>
          <a:bodyPr/>
          <a:lstStyle/>
          <a:p>
            <a:r>
              <a:rPr lang="en-US" altLang="ko-KR" sz="2800" dirty="0" smtClean="0"/>
              <a:t>2. OSS</a:t>
            </a:r>
            <a:r>
              <a:rPr lang="ko-KR" altLang="en-US" sz="2800" dirty="0" smtClean="0"/>
              <a:t>에서 </a:t>
            </a:r>
            <a:r>
              <a:rPr lang="en-US" altLang="ko-KR" sz="2800" dirty="0" err="1"/>
              <a:t>Github</a:t>
            </a:r>
            <a:r>
              <a:rPr lang="ko-KR" altLang="en-US" sz="2800" dirty="0"/>
              <a:t>의 </a:t>
            </a:r>
            <a:r>
              <a:rPr lang="ko-KR" altLang="en-US" sz="2800" dirty="0" err="1"/>
              <a:t>역활</a:t>
            </a:r>
            <a:endParaRPr lang="ko-KR" altLang="en-US" sz="28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39552" y="1085502"/>
            <a:ext cx="8604448" cy="5655865"/>
          </a:xfrm>
        </p:spPr>
        <p:txBody>
          <a:bodyPr/>
          <a:lstStyle/>
          <a:p>
            <a:r>
              <a:rPr lang="en-US" altLang="ko-KR" sz="2000" dirty="0" err="1" smtClean="0"/>
              <a:t>Github</a:t>
            </a:r>
            <a:endParaRPr lang="en-US" altLang="ko-KR" sz="2000" dirty="0" smtClean="0"/>
          </a:p>
          <a:p>
            <a:pPr lvl="1">
              <a:lnSpc>
                <a:spcPct val="150000"/>
              </a:lnSpc>
            </a:pPr>
            <a:r>
              <a:rPr lang="ko-KR" altLang="en-US" sz="1600" dirty="0" smtClean="0">
                <a:solidFill>
                  <a:srgbClr val="222222"/>
                </a:solidFill>
                <a:latin typeface="+mn-ea"/>
              </a:rPr>
              <a:t>장점</a:t>
            </a:r>
            <a:endParaRPr lang="en-US" altLang="ko-KR" sz="1600" dirty="0" smtClean="0">
              <a:solidFill>
                <a:srgbClr val="222222"/>
              </a:solidFill>
              <a:latin typeface="+mn-ea"/>
            </a:endParaRPr>
          </a:p>
          <a:p>
            <a:pPr lvl="1"/>
            <a:endParaRPr lang="en-US" altLang="ko-KR" sz="1600" b="0" dirty="0" smtClean="0">
              <a:solidFill>
                <a:srgbClr val="222222"/>
              </a:solidFill>
              <a:latin typeface="+mn-ea"/>
            </a:endParaRPr>
          </a:p>
          <a:p>
            <a:pPr lvl="1"/>
            <a:endParaRPr lang="en-US" altLang="ko-KR" sz="1600" b="0" dirty="0">
              <a:solidFill>
                <a:srgbClr val="222222"/>
              </a:solidFill>
              <a:latin typeface="+mn-ea"/>
            </a:endParaRPr>
          </a:p>
          <a:p>
            <a:pPr lvl="1"/>
            <a:endParaRPr lang="en-US" altLang="ko-KR" sz="1600" b="0" dirty="0" smtClean="0">
              <a:solidFill>
                <a:srgbClr val="222222"/>
              </a:solidFill>
              <a:latin typeface="+mn-ea"/>
            </a:endParaRPr>
          </a:p>
          <a:p>
            <a:pPr lvl="1"/>
            <a:endParaRPr lang="en-US" altLang="ko-KR" sz="1600" b="0" dirty="0">
              <a:solidFill>
                <a:srgbClr val="222222"/>
              </a:solidFill>
              <a:latin typeface="+mn-ea"/>
            </a:endParaRPr>
          </a:p>
          <a:p>
            <a:pPr marL="266700" lvl="1" indent="0">
              <a:buNone/>
            </a:pPr>
            <a:endParaRPr lang="en-US" altLang="ko-KR" sz="1600" b="0" dirty="0">
              <a:solidFill>
                <a:srgbClr val="222222"/>
              </a:solidFill>
              <a:latin typeface="+mn-ea"/>
            </a:endParaRPr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</p:txBody>
      </p:sp>
      <p:sp>
        <p:nvSpPr>
          <p:cNvPr id="26" name="TextBox 25"/>
          <p:cNvSpPr txBox="1"/>
          <p:nvPr/>
        </p:nvSpPr>
        <p:spPr>
          <a:xfrm>
            <a:off x="1115616" y="3789040"/>
            <a:ext cx="648072" cy="50405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 fontScale="92500" lnSpcReduction="20000"/>
          </a:bodyPr>
          <a:lstStyle/>
          <a:p>
            <a:endParaRPr lang="ko-KR" altLang="en-US" sz="3600" dirty="0" smtClean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2033068"/>
            <a:ext cx="5976664" cy="4520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327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201910"/>
            <a:ext cx="7560840" cy="548680"/>
          </a:xfrm>
        </p:spPr>
        <p:txBody>
          <a:bodyPr/>
          <a:lstStyle/>
          <a:p>
            <a:r>
              <a:rPr lang="en-US" altLang="ko-KR" sz="2800" dirty="0" smtClean="0"/>
              <a:t>2. OSS</a:t>
            </a:r>
            <a:r>
              <a:rPr lang="ko-KR" altLang="en-US" sz="2800" dirty="0" smtClean="0"/>
              <a:t>에서 </a:t>
            </a:r>
            <a:r>
              <a:rPr lang="en-US" altLang="ko-KR" sz="2800" dirty="0" err="1"/>
              <a:t>Github</a:t>
            </a:r>
            <a:r>
              <a:rPr lang="ko-KR" altLang="en-US" sz="2800" dirty="0"/>
              <a:t>의 </a:t>
            </a:r>
            <a:r>
              <a:rPr lang="ko-KR" altLang="en-US" sz="2800" dirty="0" err="1"/>
              <a:t>역활</a:t>
            </a:r>
            <a:endParaRPr lang="ko-KR" altLang="en-US" sz="28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39552" y="1085502"/>
            <a:ext cx="8604448" cy="5655865"/>
          </a:xfrm>
        </p:spPr>
        <p:txBody>
          <a:bodyPr/>
          <a:lstStyle/>
          <a:p>
            <a:r>
              <a:rPr lang="en-US" altLang="ko-KR" sz="2000" dirty="0" err="1" smtClean="0"/>
              <a:t>Github</a:t>
            </a:r>
            <a:endParaRPr lang="en-US" altLang="ko-KR" sz="2000" dirty="0" smtClean="0"/>
          </a:p>
          <a:p>
            <a:pPr lvl="1">
              <a:lnSpc>
                <a:spcPct val="150000"/>
              </a:lnSpc>
            </a:pPr>
            <a:r>
              <a:rPr lang="ko-KR" altLang="en-US" sz="1600" dirty="0" err="1" smtClean="0">
                <a:solidFill>
                  <a:srgbClr val="222222"/>
                </a:solidFill>
                <a:latin typeface="+mn-ea"/>
              </a:rPr>
              <a:t>사용전</a:t>
            </a:r>
            <a:r>
              <a:rPr lang="en-US" altLang="ko-KR" sz="1600" dirty="0" smtClean="0">
                <a:solidFill>
                  <a:srgbClr val="222222"/>
                </a:solidFill>
                <a:latin typeface="+mn-ea"/>
              </a:rPr>
              <a:t>/</a:t>
            </a:r>
            <a:r>
              <a:rPr lang="ko-KR" altLang="en-US" sz="1600" dirty="0" smtClean="0">
                <a:solidFill>
                  <a:srgbClr val="222222"/>
                </a:solidFill>
                <a:latin typeface="+mn-ea"/>
              </a:rPr>
              <a:t>후 비교</a:t>
            </a:r>
            <a:endParaRPr lang="en-US" altLang="ko-KR" sz="1600" dirty="0" smtClean="0">
              <a:solidFill>
                <a:srgbClr val="222222"/>
              </a:solidFill>
              <a:latin typeface="+mn-ea"/>
            </a:endParaRPr>
          </a:p>
          <a:p>
            <a:pPr lvl="1"/>
            <a:endParaRPr lang="en-US" altLang="ko-KR" sz="1600" b="0" dirty="0" smtClean="0">
              <a:solidFill>
                <a:srgbClr val="222222"/>
              </a:solidFill>
              <a:latin typeface="+mn-ea"/>
            </a:endParaRPr>
          </a:p>
          <a:p>
            <a:pPr lvl="1"/>
            <a:endParaRPr lang="en-US" altLang="ko-KR" sz="1600" b="0" dirty="0">
              <a:solidFill>
                <a:srgbClr val="222222"/>
              </a:solidFill>
              <a:latin typeface="+mn-ea"/>
            </a:endParaRPr>
          </a:p>
          <a:p>
            <a:pPr lvl="1"/>
            <a:endParaRPr lang="en-US" altLang="ko-KR" sz="1600" b="0" dirty="0" smtClean="0">
              <a:solidFill>
                <a:srgbClr val="222222"/>
              </a:solidFill>
              <a:latin typeface="+mn-ea"/>
            </a:endParaRPr>
          </a:p>
          <a:p>
            <a:pPr lvl="1"/>
            <a:endParaRPr lang="en-US" altLang="ko-KR" sz="1600" b="0" dirty="0">
              <a:solidFill>
                <a:srgbClr val="222222"/>
              </a:solidFill>
              <a:latin typeface="+mn-ea"/>
            </a:endParaRPr>
          </a:p>
          <a:p>
            <a:pPr marL="266700" lvl="1" indent="0">
              <a:buNone/>
            </a:pPr>
            <a:endParaRPr lang="en-US" altLang="ko-KR" sz="1600" b="0" dirty="0">
              <a:solidFill>
                <a:srgbClr val="222222"/>
              </a:solidFill>
              <a:latin typeface="+mn-ea"/>
            </a:endParaRPr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</p:txBody>
      </p:sp>
      <p:sp>
        <p:nvSpPr>
          <p:cNvPr id="26" name="TextBox 25"/>
          <p:cNvSpPr txBox="1"/>
          <p:nvPr/>
        </p:nvSpPr>
        <p:spPr>
          <a:xfrm>
            <a:off x="1115616" y="3789040"/>
            <a:ext cx="648072" cy="50405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 fontScale="92500" lnSpcReduction="20000"/>
          </a:bodyPr>
          <a:lstStyle/>
          <a:p>
            <a:endParaRPr lang="ko-KR" altLang="en-US" sz="3600" dirty="0" smtClean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2874184"/>
              </p:ext>
            </p:extLst>
          </p:nvPr>
        </p:nvGraphicFramePr>
        <p:xfrm>
          <a:off x="395536" y="2276872"/>
          <a:ext cx="8496944" cy="4312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48472">
                  <a:extLst>
                    <a:ext uri="{9D8B030D-6E8A-4147-A177-3AD203B41FA5}">
                      <a16:colId xmlns="" xmlns:a16="http://schemas.microsoft.com/office/drawing/2014/main" val="2722870932"/>
                    </a:ext>
                  </a:extLst>
                </a:gridCol>
                <a:gridCol w="4248472">
                  <a:extLst>
                    <a:ext uri="{9D8B030D-6E8A-4147-A177-3AD203B41FA5}">
                      <a16:colId xmlns="" xmlns:a16="http://schemas.microsoft.com/office/drawing/2014/main" val="10281720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 smtClean="0"/>
                        <a:t>Github</a:t>
                      </a:r>
                      <a:r>
                        <a:rPr lang="en-US" altLang="ko-KR" dirty="0" smtClean="0"/>
                        <a:t> Before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 smtClean="0"/>
                        <a:t>Github</a:t>
                      </a:r>
                      <a:r>
                        <a:rPr lang="en-US" altLang="ko-KR" dirty="0" smtClean="0"/>
                        <a:t> After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771952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개인별 코딩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협업이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3679439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개발 후 문서 작성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개발하면서</a:t>
                      </a:r>
                      <a:r>
                        <a:rPr lang="ko-KR" altLang="en-US" baseline="0" dirty="0" smtClean="0"/>
                        <a:t> 구현에 대한 문서 작성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5450824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팀원들끼리 설계에 대한 내용을 쉽게 공유 할 수 없음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팀원들끼리 설계에 대한 내용을 빠르고 쉽게 공유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9250534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OFF line</a:t>
                      </a:r>
                      <a:r>
                        <a:rPr lang="ko-KR" altLang="en-US" dirty="0" smtClean="0"/>
                        <a:t>으로 </a:t>
                      </a:r>
                      <a:r>
                        <a:rPr lang="ko-KR" altLang="en-US" dirty="0" err="1" smtClean="0"/>
                        <a:t>팀프로젝트</a:t>
                      </a:r>
                      <a:r>
                        <a:rPr lang="ko-KR" altLang="en-US" dirty="0" smtClean="0"/>
                        <a:t> 작업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On</a:t>
                      </a:r>
                      <a:r>
                        <a:rPr lang="en-US" altLang="ko-KR" baseline="0" dirty="0" smtClean="0"/>
                        <a:t> line</a:t>
                      </a:r>
                      <a:r>
                        <a:rPr lang="ko-KR" altLang="en-US" baseline="0" dirty="0" smtClean="0"/>
                        <a:t>으로 </a:t>
                      </a:r>
                      <a:r>
                        <a:rPr lang="ko-KR" altLang="en-US" baseline="0" dirty="0" err="1" smtClean="0"/>
                        <a:t>팀프로젝트</a:t>
                      </a:r>
                      <a:r>
                        <a:rPr lang="ko-KR" altLang="en-US" baseline="0" dirty="0" smtClean="0"/>
                        <a:t> 작업이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664060192"/>
                  </a:ext>
                </a:extLst>
              </a:tr>
              <a:tr h="27305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에러에 대한 추적이 어려움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에러를 쉽게 추적해서 해결이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92799562"/>
                  </a:ext>
                </a:extLst>
              </a:tr>
              <a:tr h="1803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버그 수정이 어려움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버그 수정이 용이 함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6233418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/>
                        <a:t>취업시</a:t>
                      </a:r>
                      <a:r>
                        <a:rPr lang="ko-KR" altLang="en-US" dirty="0" smtClean="0"/>
                        <a:t> </a:t>
                      </a:r>
                      <a:r>
                        <a:rPr lang="en-US" altLang="ko-KR" dirty="0" err="1" smtClean="0"/>
                        <a:t>Github</a:t>
                      </a:r>
                      <a:r>
                        <a:rPr lang="ko-KR" altLang="en-US" baseline="0" dirty="0" smtClean="0"/>
                        <a:t> </a:t>
                      </a:r>
                      <a:r>
                        <a:rPr lang="en-US" altLang="ko-KR" baseline="0" dirty="0" smtClean="0"/>
                        <a:t>ID </a:t>
                      </a:r>
                      <a:r>
                        <a:rPr lang="ko-KR" altLang="en-US" baseline="0" dirty="0" smtClean="0"/>
                        <a:t>요구 대처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724209445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포트폴리오로 사용가능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40116305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7780612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8416025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73417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201910"/>
            <a:ext cx="7560840" cy="548680"/>
          </a:xfrm>
        </p:spPr>
        <p:txBody>
          <a:bodyPr/>
          <a:lstStyle/>
          <a:p>
            <a:r>
              <a:rPr lang="en-US" altLang="ko-KR" sz="2800" dirty="0" smtClean="0"/>
              <a:t>2. OSS</a:t>
            </a:r>
            <a:r>
              <a:rPr lang="ko-KR" altLang="en-US" sz="2800" dirty="0" smtClean="0"/>
              <a:t>에서 </a:t>
            </a:r>
            <a:r>
              <a:rPr lang="en-US" altLang="ko-KR" sz="2800" dirty="0" err="1"/>
              <a:t>Github</a:t>
            </a:r>
            <a:r>
              <a:rPr lang="ko-KR" altLang="en-US" sz="2800" dirty="0"/>
              <a:t>의 </a:t>
            </a:r>
            <a:r>
              <a:rPr lang="ko-KR" altLang="en-US" sz="2800" dirty="0" err="1"/>
              <a:t>역활</a:t>
            </a:r>
            <a:endParaRPr lang="ko-KR" altLang="en-US" sz="28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39552" y="1085502"/>
            <a:ext cx="8604448" cy="5655865"/>
          </a:xfrm>
        </p:spPr>
        <p:txBody>
          <a:bodyPr/>
          <a:lstStyle/>
          <a:p>
            <a:r>
              <a:rPr lang="en-US" altLang="ko-KR" sz="2000" dirty="0" err="1" smtClean="0"/>
              <a:t>Github</a:t>
            </a:r>
            <a:endParaRPr lang="en-US" altLang="ko-KR" sz="2000" dirty="0" smtClean="0"/>
          </a:p>
          <a:p>
            <a:pPr lvl="1">
              <a:lnSpc>
                <a:spcPct val="150000"/>
              </a:lnSpc>
            </a:pPr>
            <a:r>
              <a:rPr lang="en-US" altLang="ko-KR" sz="1600" dirty="0" err="1" smtClean="0">
                <a:solidFill>
                  <a:srgbClr val="222222"/>
                </a:solidFill>
                <a:latin typeface="+mn-ea"/>
              </a:rPr>
              <a:t>Github</a:t>
            </a:r>
            <a:r>
              <a:rPr lang="en-US" altLang="ko-KR" sz="1600" dirty="0" smtClean="0">
                <a:solidFill>
                  <a:srgbClr val="222222"/>
                </a:solidFill>
                <a:latin typeface="+mn-ea"/>
              </a:rPr>
              <a:t> </a:t>
            </a:r>
            <a:r>
              <a:rPr lang="ko-KR" altLang="en-US" sz="1600" dirty="0" smtClean="0">
                <a:solidFill>
                  <a:srgbClr val="222222"/>
                </a:solidFill>
                <a:latin typeface="+mn-ea"/>
              </a:rPr>
              <a:t>중요성</a:t>
            </a:r>
            <a:endParaRPr lang="en-US" altLang="ko-KR" sz="1600" dirty="0" smtClean="0">
              <a:solidFill>
                <a:srgbClr val="222222"/>
              </a:solidFill>
              <a:latin typeface="+mn-ea"/>
            </a:endParaRPr>
          </a:p>
          <a:p>
            <a:pPr lvl="1"/>
            <a:endParaRPr lang="en-US" altLang="ko-KR" sz="1600" b="0" dirty="0" smtClean="0">
              <a:solidFill>
                <a:srgbClr val="222222"/>
              </a:solidFill>
              <a:latin typeface="+mn-ea"/>
            </a:endParaRPr>
          </a:p>
          <a:p>
            <a:pPr lvl="1"/>
            <a:endParaRPr lang="en-US" altLang="ko-KR" sz="1600" b="0" dirty="0">
              <a:solidFill>
                <a:srgbClr val="222222"/>
              </a:solidFill>
              <a:latin typeface="+mn-ea"/>
            </a:endParaRPr>
          </a:p>
          <a:p>
            <a:pPr lvl="1"/>
            <a:endParaRPr lang="en-US" altLang="ko-KR" sz="1600" b="0" dirty="0" smtClean="0">
              <a:solidFill>
                <a:srgbClr val="222222"/>
              </a:solidFill>
              <a:latin typeface="+mn-ea"/>
            </a:endParaRPr>
          </a:p>
          <a:p>
            <a:pPr lvl="1"/>
            <a:endParaRPr lang="en-US" altLang="ko-KR" sz="1600" b="0" dirty="0">
              <a:solidFill>
                <a:srgbClr val="222222"/>
              </a:solidFill>
              <a:latin typeface="+mn-ea"/>
            </a:endParaRPr>
          </a:p>
          <a:p>
            <a:pPr marL="266700" lvl="1" indent="0">
              <a:buNone/>
            </a:pPr>
            <a:endParaRPr lang="en-US" altLang="ko-KR" sz="1600" b="0" dirty="0">
              <a:solidFill>
                <a:srgbClr val="222222"/>
              </a:solidFill>
              <a:latin typeface="+mn-ea"/>
            </a:endParaRPr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</p:txBody>
      </p:sp>
      <p:sp>
        <p:nvSpPr>
          <p:cNvPr id="26" name="TextBox 25"/>
          <p:cNvSpPr txBox="1"/>
          <p:nvPr/>
        </p:nvSpPr>
        <p:spPr>
          <a:xfrm>
            <a:off x="1115616" y="3789040"/>
            <a:ext cx="648072" cy="50405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 fontScale="92500" lnSpcReduction="20000"/>
          </a:bodyPr>
          <a:lstStyle/>
          <a:p>
            <a:endParaRPr lang="ko-KR" altLang="en-US" sz="3600" dirty="0" smtClean="0"/>
          </a:p>
        </p:txBody>
      </p:sp>
      <p:sp>
        <p:nvSpPr>
          <p:cNvPr id="6" name="직사각형 5"/>
          <p:cNvSpPr/>
          <p:nvPr/>
        </p:nvSpPr>
        <p:spPr>
          <a:xfrm>
            <a:off x="1309181" y="6421642"/>
            <a:ext cx="64812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b="0" i="0" dirty="0" smtClean="0">
                <a:solidFill>
                  <a:srgbClr val="333333"/>
                </a:solidFill>
                <a:effectLst/>
                <a:latin typeface="Apple SD Gothic Neo"/>
              </a:rPr>
              <a:t>2018, Microsoft</a:t>
            </a:r>
            <a:r>
              <a:rPr lang="ko-KR" altLang="en-US" b="0" i="0" dirty="0" smtClean="0">
                <a:solidFill>
                  <a:srgbClr val="333333"/>
                </a:solidFill>
                <a:effectLst/>
                <a:latin typeface="Apple SD Gothic Neo"/>
              </a:rPr>
              <a:t>가 </a:t>
            </a:r>
            <a:r>
              <a:rPr lang="en-US" altLang="ko-KR" b="0" i="0" u="none" strike="noStrike" dirty="0" smtClean="0">
                <a:solidFill>
                  <a:srgbClr val="960D20"/>
                </a:solidFill>
                <a:effectLst/>
                <a:latin typeface="Apple SD Gothic Neo"/>
                <a:hlinkClick r:id="rId2"/>
              </a:rPr>
              <a:t>GitHub</a:t>
            </a:r>
            <a:r>
              <a:rPr lang="ko-KR" altLang="en-US" b="0" i="0" dirty="0" smtClean="0">
                <a:solidFill>
                  <a:srgbClr val="333333"/>
                </a:solidFill>
                <a:effectLst/>
                <a:latin typeface="Apple SD Gothic Neo"/>
              </a:rPr>
              <a:t>을 </a:t>
            </a:r>
            <a:r>
              <a:rPr lang="en-US" altLang="ko-KR" b="0" i="0" dirty="0" smtClean="0">
                <a:solidFill>
                  <a:srgbClr val="333333"/>
                </a:solidFill>
                <a:effectLst/>
                <a:latin typeface="Apple SD Gothic Neo"/>
              </a:rPr>
              <a:t>75</a:t>
            </a:r>
            <a:r>
              <a:rPr lang="ko-KR" altLang="en-US" b="0" i="0" dirty="0" smtClean="0">
                <a:solidFill>
                  <a:srgbClr val="333333"/>
                </a:solidFill>
                <a:effectLst/>
                <a:latin typeface="Apple SD Gothic Neo"/>
              </a:rPr>
              <a:t>억 달러</a:t>
            </a:r>
            <a:r>
              <a:rPr lang="en-US" altLang="ko-KR" b="0" i="0" dirty="0" smtClean="0">
                <a:solidFill>
                  <a:srgbClr val="333333"/>
                </a:solidFill>
                <a:effectLst/>
                <a:latin typeface="Apple SD Gothic Neo"/>
              </a:rPr>
              <a:t>(</a:t>
            </a:r>
            <a:r>
              <a:rPr lang="ko-KR" altLang="en-US" b="0" i="0" dirty="0" smtClean="0">
                <a:solidFill>
                  <a:srgbClr val="333333"/>
                </a:solidFill>
                <a:effectLst/>
                <a:latin typeface="Apple SD Gothic Neo"/>
              </a:rPr>
              <a:t>약 </a:t>
            </a:r>
            <a:r>
              <a:rPr lang="en-US" altLang="ko-KR" b="0" i="0" dirty="0" smtClean="0">
                <a:solidFill>
                  <a:srgbClr val="333333"/>
                </a:solidFill>
                <a:effectLst/>
                <a:latin typeface="Apple SD Gothic Neo"/>
              </a:rPr>
              <a:t>8</a:t>
            </a:r>
            <a:r>
              <a:rPr lang="ko-KR" altLang="en-US" b="0" i="0" dirty="0" smtClean="0">
                <a:solidFill>
                  <a:srgbClr val="333333"/>
                </a:solidFill>
                <a:effectLst/>
                <a:latin typeface="Apple SD Gothic Neo"/>
              </a:rPr>
              <a:t>조 원</a:t>
            </a:r>
            <a:r>
              <a:rPr lang="en-US" altLang="ko-KR" b="0" i="0" dirty="0" smtClean="0">
                <a:solidFill>
                  <a:srgbClr val="333333"/>
                </a:solidFill>
                <a:effectLst/>
                <a:latin typeface="Apple SD Gothic Neo"/>
              </a:rPr>
              <a:t>)</a:t>
            </a:r>
            <a:r>
              <a:rPr lang="ko-KR" altLang="en-US" b="0" i="0" dirty="0" smtClean="0">
                <a:solidFill>
                  <a:srgbClr val="333333"/>
                </a:solidFill>
                <a:effectLst/>
                <a:latin typeface="Apple SD Gothic Neo"/>
              </a:rPr>
              <a:t>에 인수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4521328"/>
            <a:ext cx="3555806" cy="1869338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1309181" y="4022978"/>
            <a:ext cx="71230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 smtClean="0"/>
              <a:t>2006, Google</a:t>
            </a:r>
            <a:r>
              <a:rPr lang="ko-KR" altLang="en-US" dirty="0" smtClean="0"/>
              <a:t>이 </a:t>
            </a:r>
            <a:r>
              <a:rPr lang="en-US" altLang="ko-KR" dirty="0" err="1" smtClean="0"/>
              <a:t>Youtube</a:t>
            </a:r>
            <a:r>
              <a:rPr lang="ko-KR" altLang="en-US" dirty="0"/>
              <a:t>를</a:t>
            </a:r>
            <a:r>
              <a:rPr lang="ko-KR" altLang="en-US" dirty="0" smtClean="0"/>
              <a:t>16억5천만달러</a:t>
            </a:r>
            <a:r>
              <a:rPr lang="en-US" altLang="ko-KR" dirty="0" smtClean="0"/>
              <a:t>(1</a:t>
            </a:r>
            <a:r>
              <a:rPr lang="ko-KR" altLang="en-US" dirty="0" smtClean="0"/>
              <a:t>조 </a:t>
            </a:r>
            <a:r>
              <a:rPr lang="en-US" altLang="ko-KR" dirty="0" smtClean="0"/>
              <a:t>5800</a:t>
            </a:r>
            <a:r>
              <a:rPr lang="ko-KR" altLang="en-US" dirty="0" smtClean="0"/>
              <a:t>억원</a:t>
            </a:r>
            <a:r>
              <a:rPr lang="en-US" altLang="ko-KR" dirty="0" smtClean="0"/>
              <a:t>)</a:t>
            </a:r>
            <a:r>
              <a:rPr lang="ko-KR" altLang="en-US" dirty="0" smtClean="0"/>
              <a:t>에 인수</a:t>
            </a:r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3485" y="1990248"/>
            <a:ext cx="3384376" cy="1903712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6627490" y="1262578"/>
            <a:ext cx="17219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0" i="0" dirty="0" smtClean="0">
                <a:solidFill>
                  <a:srgbClr val="080E14"/>
                </a:solidFill>
                <a:effectLst/>
                <a:latin typeface="Nanum Gothic"/>
              </a:rPr>
              <a:t>자료 출처</a:t>
            </a:r>
            <a:r>
              <a:rPr lang="en-US" altLang="ko-KR" sz="1400" b="0" i="0" dirty="0" smtClean="0">
                <a:solidFill>
                  <a:srgbClr val="080E14"/>
                </a:solidFill>
                <a:effectLst/>
                <a:latin typeface="Nanum Gothic"/>
              </a:rPr>
              <a:t>: e</a:t>
            </a:r>
            <a:r>
              <a:rPr lang="ko-KR" altLang="en-US" sz="1400" b="0" i="0" dirty="0" err="1" smtClean="0">
                <a:solidFill>
                  <a:srgbClr val="080E14"/>
                </a:solidFill>
                <a:effectLst/>
                <a:latin typeface="Nanum Gothic"/>
              </a:rPr>
              <a:t>마케터</a:t>
            </a:r>
            <a:endParaRPr lang="ko-KR" altLang="en-US" sz="1400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2315" y="1634864"/>
            <a:ext cx="2511826" cy="2338507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5940152" y="4521328"/>
            <a:ext cx="2664296" cy="17879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800" dirty="0" smtClean="0"/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71044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201910"/>
            <a:ext cx="7560840" cy="548680"/>
          </a:xfrm>
        </p:spPr>
        <p:txBody>
          <a:bodyPr/>
          <a:lstStyle/>
          <a:p>
            <a:r>
              <a:rPr lang="en-US" altLang="ko-KR" sz="2800" dirty="0" smtClean="0"/>
              <a:t>3. </a:t>
            </a:r>
            <a:r>
              <a:rPr lang="en-US" altLang="ko-KR" sz="2800" dirty="0" err="1" smtClean="0"/>
              <a:t>Github</a:t>
            </a:r>
            <a:r>
              <a:rPr lang="ko-KR" altLang="en-US" sz="2800" dirty="0" smtClean="0"/>
              <a:t> 기초</a:t>
            </a:r>
            <a:endParaRPr lang="ko-KR" altLang="en-US" sz="28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39552" y="1085502"/>
            <a:ext cx="8604448" cy="5655865"/>
          </a:xfrm>
        </p:spPr>
        <p:txBody>
          <a:bodyPr/>
          <a:lstStyle/>
          <a:p>
            <a:r>
              <a:rPr lang="en-US" altLang="ko-KR" sz="2000" dirty="0" err="1" smtClean="0"/>
              <a:t>Git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역사</a:t>
            </a:r>
            <a:endParaRPr lang="en-US" altLang="ko-KR" sz="2000" dirty="0" smtClean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ko-KR" sz="1600" dirty="0" smtClean="0">
                <a:solidFill>
                  <a:srgbClr val="222222"/>
                </a:solidFill>
                <a:latin typeface="+mn-ea"/>
              </a:rPr>
              <a:t> </a:t>
            </a:r>
            <a:r>
              <a:rPr lang="en-US" altLang="ko-KR" sz="1600" dirty="0"/>
              <a:t>Linux </a:t>
            </a:r>
            <a:r>
              <a:rPr lang="ko-KR" altLang="en-US" sz="1600" dirty="0"/>
              <a:t>개발 </a:t>
            </a:r>
            <a:r>
              <a:rPr lang="ko-KR" altLang="en-US" sz="1600" dirty="0" smtClean="0"/>
              <a:t>커뮤니티가 </a:t>
            </a:r>
            <a:r>
              <a:rPr lang="ko-KR" altLang="en-US" sz="1600" dirty="0"/>
              <a:t>자체 도구를 만들어 </a:t>
            </a:r>
            <a:r>
              <a:rPr lang="en-US" altLang="ko-KR" sz="1600" dirty="0" smtClean="0"/>
              <a:t>DVCS</a:t>
            </a:r>
            <a:r>
              <a:rPr lang="ko-KR" altLang="en-US" sz="1600" dirty="0"/>
              <a:t>에 사용하기 위해 </a:t>
            </a:r>
            <a:r>
              <a:rPr lang="ko-KR" altLang="en-US" sz="1600" dirty="0" smtClean="0"/>
              <a:t>만들었음</a:t>
            </a:r>
            <a:r>
              <a:rPr lang="en-US" altLang="ko-KR" sz="1600" dirty="0" smtClean="0"/>
              <a:t>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ko-KR" sz="1600" dirty="0"/>
              <a:t> </a:t>
            </a:r>
            <a:r>
              <a:rPr lang="ko-KR" altLang="en-US" sz="1600" dirty="0" smtClean="0"/>
              <a:t>목표</a:t>
            </a:r>
            <a:endParaRPr lang="en-US" altLang="ko-KR" sz="1600" dirty="0" smtClean="0"/>
          </a:p>
          <a:p>
            <a:pPr lvl="2"/>
            <a:r>
              <a:rPr lang="ko-KR" altLang="en-US" sz="1600" dirty="0"/>
              <a:t>빠른 속도</a:t>
            </a:r>
          </a:p>
          <a:p>
            <a:pPr lvl="2"/>
            <a:r>
              <a:rPr lang="ko-KR" altLang="en-US" sz="1600" dirty="0"/>
              <a:t>단순한 구조</a:t>
            </a:r>
          </a:p>
          <a:p>
            <a:pPr lvl="2"/>
            <a:r>
              <a:rPr lang="ko-KR" altLang="en-US" sz="1600" dirty="0"/>
              <a:t>비선형적인 개발</a:t>
            </a:r>
            <a:r>
              <a:rPr lang="en-US" altLang="ko-KR" sz="1600" dirty="0"/>
              <a:t>(</a:t>
            </a:r>
            <a:r>
              <a:rPr lang="ko-KR" altLang="en-US" sz="1600" dirty="0"/>
              <a:t>수천 개의 동시 다발적인 </a:t>
            </a:r>
            <a:r>
              <a:rPr lang="ko-KR" altLang="en-US" sz="1600" dirty="0" err="1"/>
              <a:t>브랜치</a:t>
            </a:r>
            <a:r>
              <a:rPr lang="en-US" altLang="ko-KR" sz="1600" dirty="0"/>
              <a:t>)</a:t>
            </a:r>
            <a:endParaRPr lang="ko-KR" altLang="en-US" sz="1600" dirty="0"/>
          </a:p>
          <a:p>
            <a:pPr lvl="2"/>
            <a:r>
              <a:rPr lang="ko-KR" altLang="en-US" sz="1600" dirty="0"/>
              <a:t>완벽한 분산</a:t>
            </a:r>
          </a:p>
          <a:p>
            <a:pPr lvl="2"/>
            <a:r>
              <a:rPr lang="en-US" altLang="ko-KR" sz="1600" dirty="0"/>
              <a:t>Linux </a:t>
            </a:r>
            <a:r>
              <a:rPr lang="ko-KR" altLang="en-US" sz="1600" dirty="0" err="1"/>
              <a:t>커널</a:t>
            </a:r>
            <a:r>
              <a:rPr lang="ko-KR" altLang="en-US" sz="1600" dirty="0"/>
              <a:t> 같은 대형 프로젝트에도 유용할 것</a:t>
            </a:r>
            <a:r>
              <a:rPr lang="en-US" altLang="ko-KR" sz="1600" dirty="0"/>
              <a:t>(</a:t>
            </a:r>
            <a:r>
              <a:rPr lang="ko-KR" altLang="en-US" sz="1600" dirty="0"/>
              <a:t>속도나 데이터 크기 면에서</a:t>
            </a:r>
            <a:r>
              <a:rPr lang="en-US" altLang="ko-KR" sz="1600" dirty="0"/>
              <a:t>)</a:t>
            </a:r>
            <a:endParaRPr lang="ko-KR" altLang="en-US" sz="1600" dirty="0"/>
          </a:p>
          <a:p>
            <a:pPr lvl="2"/>
            <a:endParaRPr lang="ko-KR" altLang="en-US" sz="1600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ko-KR" sz="1600" dirty="0" smtClean="0"/>
              <a:t> </a:t>
            </a:r>
            <a:r>
              <a:rPr lang="ko-KR" altLang="en-US" sz="1600" dirty="0" err="1"/>
              <a:t>깃허브</a:t>
            </a:r>
            <a:r>
              <a:rPr lang="en-US" altLang="ko-KR" sz="1600" dirty="0"/>
              <a:t>(GitHub)</a:t>
            </a:r>
            <a:r>
              <a:rPr lang="ko-KR" altLang="en-US" sz="1600" dirty="0"/>
              <a:t>는 분산 버전 관리 툴인 깃</a:t>
            </a:r>
            <a:r>
              <a:rPr lang="en-US" altLang="ko-KR" sz="1600" dirty="0"/>
              <a:t>(</a:t>
            </a:r>
            <a:r>
              <a:rPr lang="en-US" altLang="ko-KR" sz="1600" dirty="0" err="1"/>
              <a:t>Git</a:t>
            </a:r>
            <a:r>
              <a:rPr lang="en-US" altLang="ko-KR" sz="1600" dirty="0"/>
              <a:t>)</a:t>
            </a:r>
            <a:r>
              <a:rPr lang="ko-KR" altLang="en-US" sz="1600" dirty="0"/>
              <a:t>을 사용하는 프로젝트를 지원하는 </a:t>
            </a:r>
            <a:r>
              <a:rPr lang="ko-KR" altLang="en-US" sz="1600" dirty="0" err="1"/>
              <a:t>웹호스팅</a:t>
            </a:r>
            <a:r>
              <a:rPr lang="ko-KR" altLang="en-US" sz="1600" dirty="0"/>
              <a:t> 서비스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ko-KR" altLang="en-US" sz="1600" dirty="0"/>
          </a:p>
          <a:p>
            <a:pPr lvl="1">
              <a:buFont typeface="Wingdings" panose="05000000000000000000" pitchFamily="2" charset="2"/>
              <a:buChar char="Ø"/>
            </a:pPr>
            <a:endParaRPr lang="ko-KR" altLang="en-US" sz="1600" dirty="0"/>
          </a:p>
          <a:p>
            <a:pPr lvl="1">
              <a:buFont typeface="Wingdings" panose="05000000000000000000" pitchFamily="2" charset="2"/>
              <a:buChar char="Ø"/>
            </a:pPr>
            <a:endParaRPr lang="en-US" altLang="ko-KR" sz="1600" dirty="0">
              <a:solidFill>
                <a:srgbClr val="222222"/>
              </a:solidFill>
              <a:latin typeface="+mn-ea"/>
            </a:endParaRPr>
          </a:p>
          <a:p>
            <a:pPr lvl="1"/>
            <a:endParaRPr lang="en-US" altLang="ko-KR" sz="1600" b="0" dirty="0" smtClean="0">
              <a:solidFill>
                <a:srgbClr val="222222"/>
              </a:solidFill>
              <a:latin typeface="+mn-ea"/>
            </a:endParaRPr>
          </a:p>
          <a:p>
            <a:pPr lvl="1"/>
            <a:endParaRPr lang="en-US" altLang="ko-KR" sz="1600" b="0" dirty="0">
              <a:solidFill>
                <a:srgbClr val="222222"/>
              </a:solidFill>
              <a:latin typeface="+mn-ea"/>
            </a:endParaRPr>
          </a:p>
          <a:p>
            <a:pPr lvl="1"/>
            <a:endParaRPr lang="en-US" altLang="ko-KR" sz="1600" b="0" dirty="0" smtClean="0">
              <a:solidFill>
                <a:srgbClr val="222222"/>
              </a:solidFill>
              <a:latin typeface="+mn-ea"/>
            </a:endParaRPr>
          </a:p>
          <a:p>
            <a:pPr lvl="1"/>
            <a:endParaRPr lang="en-US" altLang="ko-KR" sz="1600" b="0" dirty="0">
              <a:solidFill>
                <a:srgbClr val="222222"/>
              </a:solidFill>
              <a:latin typeface="+mn-ea"/>
            </a:endParaRPr>
          </a:p>
          <a:p>
            <a:pPr marL="266700" lvl="1" indent="0">
              <a:buNone/>
            </a:pPr>
            <a:endParaRPr lang="en-US" altLang="ko-KR" sz="1600" b="0" dirty="0">
              <a:solidFill>
                <a:srgbClr val="222222"/>
              </a:solidFill>
              <a:latin typeface="+mn-ea"/>
            </a:endParaRPr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</p:txBody>
      </p:sp>
      <p:sp>
        <p:nvSpPr>
          <p:cNvPr id="26" name="TextBox 25"/>
          <p:cNvSpPr txBox="1"/>
          <p:nvPr/>
        </p:nvSpPr>
        <p:spPr>
          <a:xfrm>
            <a:off x="1115616" y="3789040"/>
            <a:ext cx="648072" cy="50405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 fontScale="92500" lnSpcReduction="20000"/>
          </a:bodyPr>
          <a:lstStyle/>
          <a:p>
            <a:endParaRPr lang="ko-KR" altLang="en-US" sz="3600" dirty="0" smtClean="0"/>
          </a:p>
        </p:txBody>
      </p:sp>
    </p:spTree>
    <p:extLst>
      <p:ext uri="{BB962C8B-B14F-4D97-AF65-F5344CB8AC3E}">
        <p14:creationId xmlns:p14="http://schemas.microsoft.com/office/powerpoint/2010/main" val="911174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201910"/>
            <a:ext cx="7560840" cy="548680"/>
          </a:xfrm>
        </p:spPr>
        <p:txBody>
          <a:bodyPr/>
          <a:lstStyle/>
          <a:p>
            <a:r>
              <a:rPr lang="en-US" altLang="ko-KR" sz="2800" dirty="0" smtClean="0"/>
              <a:t>3. </a:t>
            </a:r>
            <a:r>
              <a:rPr lang="en-US" altLang="ko-KR" sz="2800" dirty="0" err="1" smtClean="0"/>
              <a:t>Github</a:t>
            </a:r>
            <a:r>
              <a:rPr lang="ko-KR" altLang="en-US" sz="2800" dirty="0" smtClean="0"/>
              <a:t> 기초</a:t>
            </a:r>
            <a:endParaRPr lang="ko-KR" altLang="en-US" sz="28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39552" y="1085502"/>
            <a:ext cx="8604448" cy="5655865"/>
          </a:xfrm>
        </p:spPr>
        <p:txBody>
          <a:bodyPr/>
          <a:lstStyle/>
          <a:p>
            <a:r>
              <a:rPr lang="ko-KR" altLang="en-US" sz="2000" dirty="0" smtClean="0"/>
              <a:t>왜 </a:t>
            </a:r>
            <a:r>
              <a:rPr lang="en-US" altLang="ko-KR" sz="2000" dirty="0" err="1" smtClean="0"/>
              <a:t>Git</a:t>
            </a:r>
            <a:r>
              <a:rPr lang="ko-KR" altLang="en-US" sz="2000" dirty="0" smtClean="0"/>
              <a:t>을 사용하는가</a:t>
            </a:r>
            <a:r>
              <a:rPr lang="en-US" altLang="ko-KR" sz="2000" dirty="0" smtClean="0"/>
              <a:t>?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ko-KR" sz="1600" dirty="0" smtClean="0">
                <a:solidFill>
                  <a:srgbClr val="222222"/>
                </a:solidFill>
                <a:latin typeface="+mn-ea"/>
              </a:rPr>
              <a:t> </a:t>
            </a:r>
            <a:r>
              <a:rPr lang="ko-KR" altLang="en-US" sz="1600" dirty="0" smtClean="0"/>
              <a:t>동일 파일 버전이나 폴더 관리가 용이</a:t>
            </a:r>
            <a:r>
              <a:rPr lang="en-US" altLang="ko-KR" sz="1600" dirty="0" smtClean="0"/>
              <a:t>.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US" altLang="ko-KR" sz="1600" dirty="0"/>
          </a:p>
          <a:p>
            <a:pPr lvl="1">
              <a:buFont typeface="Wingdings" panose="05000000000000000000" pitchFamily="2" charset="2"/>
              <a:buChar char="Ø"/>
            </a:pPr>
            <a:endParaRPr lang="en-US" altLang="ko-KR" sz="1600" dirty="0" smtClean="0"/>
          </a:p>
          <a:p>
            <a:pPr lvl="1">
              <a:buFont typeface="Wingdings" panose="05000000000000000000" pitchFamily="2" charset="2"/>
              <a:buChar char="Ø"/>
            </a:pPr>
            <a:endParaRPr lang="en-US" altLang="ko-KR" sz="1600" dirty="0"/>
          </a:p>
          <a:p>
            <a:pPr lvl="1">
              <a:buFont typeface="Wingdings" panose="05000000000000000000" pitchFamily="2" charset="2"/>
              <a:buChar char="Ø"/>
            </a:pPr>
            <a:endParaRPr lang="en-US" altLang="ko-KR" sz="1600" dirty="0" smtClean="0"/>
          </a:p>
          <a:p>
            <a:pPr lvl="1">
              <a:buFont typeface="Wingdings" panose="05000000000000000000" pitchFamily="2" charset="2"/>
              <a:buChar char="Ø"/>
            </a:pPr>
            <a:endParaRPr lang="en-US" altLang="ko-KR" sz="1600" dirty="0" smtClean="0"/>
          </a:p>
          <a:p>
            <a:pPr lvl="1">
              <a:buFont typeface="Wingdings" panose="05000000000000000000" pitchFamily="2" charset="2"/>
              <a:buChar char="Ø"/>
            </a:pPr>
            <a:endParaRPr lang="en-US" altLang="ko-KR" sz="1600" dirty="0"/>
          </a:p>
          <a:p>
            <a:pPr lvl="1">
              <a:buFont typeface="Wingdings" panose="05000000000000000000" pitchFamily="2" charset="2"/>
              <a:buChar char="Ø"/>
            </a:pPr>
            <a:endParaRPr lang="en-US" altLang="ko-KR" sz="1600" dirty="0" smtClean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ko-KR" sz="1600" dirty="0" smtClean="0"/>
              <a:t> </a:t>
            </a:r>
            <a:r>
              <a:rPr lang="ko-KR" altLang="en-US" sz="1600" dirty="0"/>
              <a:t>여러 사람이 참여하는 공동 </a:t>
            </a:r>
            <a:r>
              <a:rPr lang="ko-KR" altLang="en-US" sz="1600" dirty="0" smtClean="0"/>
              <a:t>프로젝트에서 파일 관리가 용이</a:t>
            </a:r>
            <a:r>
              <a:rPr lang="en-US" altLang="ko-KR" sz="1600" dirty="0" smtClean="0"/>
              <a:t>.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ko-KR" altLang="en-US" sz="1600" dirty="0"/>
          </a:p>
          <a:p>
            <a:pPr lvl="1">
              <a:buFont typeface="Wingdings" panose="05000000000000000000" pitchFamily="2" charset="2"/>
              <a:buChar char="Ø"/>
            </a:pPr>
            <a:endParaRPr lang="ko-KR" altLang="en-US" sz="1600" dirty="0"/>
          </a:p>
          <a:p>
            <a:pPr lvl="1">
              <a:buFont typeface="Wingdings" panose="05000000000000000000" pitchFamily="2" charset="2"/>
              <a:buChar char="Ø"/>
            </a:pPr>
            <a:endParaRPr lang="en-US" altLang="ko-KR" sz="1600" dirty="0">
              <a:solidFill>
                <a:srgbClr val="222222"/>
              </a:solidFill>
              <a:latin typeface="+mn-ea"/>
            </a:endParaRPr>
          </a:p>
          <a:p>
            <a:pPr lvl="1"/>
            <a:endParaRPr lang="en-US" altLang="ko-KR" sz="1600" b="0" dirty="0" smtClean="0">
              <a:solidFill>
                <a:srgbClr val="222222"/>
              </a:solidFill>
              <a:latin typeface="+mn-ea"/>
            </a:endParaRPr>
          </a:p>
          <a:p>
            <a:pPr lvl="1"/>
            <a:endParaRPr lang="en-US" altLang="ko-KR" sz="1600" b="0" dirty="0">
              <a:solidFill>
                <a:srgbClr val="222222"/>
              </a:solidFill>
              <a:latin typeface="+mn-ea"/>
            </a:endParaRPr>
          </a:p>
          <a:p>
            <a:pPr lvl="1"/>
            <a:endParaRPr lang="en-US" altLang="ko-KR" sz="1600" b="0" dirty="0" smtClean="0">
              <a:solidFill>
                <a:srgbClr val="222222"/>
              </a:solidFill>
              <a:latin typeface="+mn-ea"/>
            </a:endParaRPr>
          </a:p>
          <a:p>
            <a:pPr lvl="1"/>
            <a:endParaRPr lang="en-US" altLang="ko-KR" sz="1600" b="0" dirty="0">
              <a:solidFill>
                <a:srgbClr val="222222"/>
              </a:solidFill>
              <a:latin typeface="+mn-ea"/>
            </a:endParaRPr>
          </a:p>
          <a:p>
            <a:pPr marL="266700" lvl="1" indent="0">
              <a:buNone/>
            </a:pPr>
            <a:endParaRPr lang="en-US" altLang="ko-KR" sz="1600" b="0" dirty="0">
              <a:solidFill>
                <a:srgbClr val="222222"/>
              </a:solidFill>
              <a:latin typeface="+mn-ea"/>
            </a:endParaRPr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</p:txBody>
      </p:sp>
      <p:sp>
        <p:nvSpPr>
          <p:cNvPr id="26" name="TextBox 25"/>
          <p:cNvSpPr txBox="1"/>
          <p:nvPr/>
        </p:nvSpPr>
        <p:spPr>
          <a:xfrm>
            <a:off x="1115616" y="3789040"/>
            <a:ext cx="648072" cy="50405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 fontScale="92500" lnSpcReduction="20000"/>
          </a:bodyPr>
          <a:lstStyle/>
          <a:p>
            <a:endParaRPr lang="ko-KR" altLang="en-US" sz="3600" dirty="0" smtClean="0"/>
          </a:p>
        </p:txBody>
      </p:sp>
      <p:pic>
        <p:nvPicPr>
          <p:cNvPr id="1025" name="_x387116584" descr="EMB000037d0015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1988840"/>
            <a:ext cx="3024336" cy="2393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_x387117624" descr="EMB000037d0015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4744317"/>
            <a:ext cx="3421063" cy="163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_x387118184" descr="EMB000037d0015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4771469"/>
            <a:ext cx="3443288" cy="1658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오른쪽 화살표 6"/>
          <p:cNvSpPr/>
          <p:nvPr/>
        </p:nvSpPr>
        <p:spPr>
          <a:xfrm>
            <a:off x="4355976" y="5301208"/>
            <a:ext cx="792088" cy="576064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590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sz="2400" b="1" dirty="0"/>
              <a:t>SW </a:t>
            </a:r>
            <a:r>
              <a:rPr lang="ko-KR" altLang="en-US" sz="2400" b="1" dirty="0"/>
              <a:t>실무교육을 위한 </a:t>
            </a:r>
            <a:r>
              <a:rPr lang="en-US" altLang="ko-KR" sz="2400" b="1" dirty="0"/>
              <a:t>OSS</a:t>
            </a:r>
            <a:endParaRPr lang="en-US" altLang="ko-KR" sz="2400" b="1" dirty="0" smtClean="0"/>
          </a:p>
          <a:p>
            <a:r>
              <a:rPr lang="en-US" altLang="ko-KR" sz="2400" b="1" dirty="0"/>
              <a:t>OSS</a:t>
            </a:r>
            <a:r>
              <a:rPr lang="ko-KR" altLang="en-US" sz="2400" b="1" dirty="0"/>
              <a:t>에서 </a:t>
            </a:r>
            <a:r>
              <a:rPr lang="en-US" altLang="ko-KR" sz="2400" b="1" dirty="0" err="1"/>
              <a:t>Github</a:t>
            </a:r>
            <a:r>
              <a:rPr lang="en-US" altLang="ko-KR" sz="2400" b="1" dirty="0"/>
              <a:t> </a:t>
            </a:r>
            <a:r>
              <a:rPr lang="ko-KR" altLang="en-US" sz="2400" b="1" dirty="0"/>
              <a:t>역할</a:t>
            </a:r>
            <a:endParaRPr lang="en-US" altLang="ko-KR" sz="2400" b="1" dirty="0" smtClean="0"/>
          </a:p>
          <a:p>
            <a:r>
              <a:rPr lang="en-US" altLang="ko-KR" sz="2400" b="1" dirty="0" err="1" smtClean="0"/>
              <a:t>Github</a:t>
            </a:r>
            <a:r>
              <a:rPr lang="en-US" altLang="ko-KR" sz="2400" b="1" dirty="0" smtClean="0"/>
              <a:t> </a:t>
            </a:r>
            <a:r>
              <a:rPr lang="ko-KR" altLang="en-US" sz="2400" b="1" dirty="0" smtClean="0"/>
              <a:t>기초</a:t>
            </a:r>
            <a:endParaRPr lang="en-US" altLang="ko-KR" sz="2400" b="1" dirty="0" smtClean="0"/>
          </a:p>
          <a:p>
            <a:r>
              <a:rPr lang="en-US" altLang="ko-KR" sz="2400" b="1" dirty="0" err="1"/>
              <a:t>Github</a:t>
            </a:r>
            <a:r>
              <a:rPr lang="en-US" altLang="ko-KR" sz="2400" b="1" dirty="0"/>
              <a:t> </a:t>
            </a:r>
            <a:r>
              <a:rPr lang="ko-KR" altLang="en-US" sz="2400" b="1" dirty="0" smtClean="0"/>
              <a:t>사용 예</a:t>
            </a:r>
            <a:endParaRPr lang="en-US" altLang="ko-KR" sz="2400" b="1" dirty="0" smtClean="0"/>
          </a:p>
          <a:p>
            <a:r>
              <a:rPr lang="en-US" altLang="ko-KR" sz="2400" b="1" dirty="0" err="1"/>
              <a:t>Github</a:t>
            </a:r>
            <a:r>
              <a:rPr lang="en-US" altLang="ko-KR" sz="2400" b="1" dirty="0"/>
              <a:t> </a:t>
            </a:r>
            <a:r>
              <a:rPr lang="ko-KR" altLang="en-US" sz="2400" b="1" dirty="0" smtClean="0"/>
              <a:t>실습</a:t>
            </a:r>
            <a:endParaRPr lang="en-US" altLang="ko-KR" sz="2400" b="1" dirty="0" smtClean="0"/>
          </a:p>
          <a:p>
            <a:endParaRPr lang="en-US" altLang="ko-KR" sz="20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201910"/>
            <a:ext cx="7560840" cy="548680"/>
          </a:xfrm>
        </p:spPr>
        <p:txBody>
          <a:bodyPr/>
          <a:lstStyle/>
          <a:p>
            <a:r>
              <a:rPr lang="en-US" altLang="ko-KR" sz="2800" dirty="0" smtClean="0"/>
              <a:t>3. </a:t>
            </a:r>
            <a:r>
              <a:rPr lang="en-US" altLang="ko-KR" sz="2800" dirty="0" err="1" smtClean="0"/>
              <a:t>Github</a:t>
            </a:r>
            <a:r>
              <a:rPr lang="ko-KR" altLang="en-US" sz="2800" dirty="0" smtClean="0"/>
              <a:t> 기초</a:t>
            </a:r>
            <a:endParaRPr lang="ko-KR" altLang="en-US" sz="28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39552" y="1085502"/>
            <a:ext cx="8604448" cy="5655865"/>
          </a:xfrm>
        </p:spPr>
        <p:txBody>
          <a:bodyPr/>
          <a:lstStyle/>
          <a:p>
            <a:r>
              <a:rPr lang="ko-KR" altLang="en-US" sz="2000" dirty="0"/>
              <a:t>이력을 관리하는 저장소</a:t>
            </a:r>
            <a:r>
              <a:rPr lang="en-US" altLang="ko-KR" sz="2000" dirty="0"/>
              <a:t>(Repository</a:t>
            </a:r>
            <a:r>
              <a:rPr lang="en-US" altLang="ko-KR" sz="2000" dirty="0" smtClean="0"/>
              <a:t>)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ko-KR" sz="1600" dirty="0" smtClean="0">
                <a:solidFill>
                  <a:srgbClr val="222222"/>
                </a:solidFill>
                <a:latin typeface="+mn-ea"/>
              </a:rPr>
              <a:t> </a:t>
            </a:r>
            <a:r>
              <a:rPr lang="en-US" altLang="ko-KR" sz="1600" dirty="0"/>
              <a:t>Repository</a:t>
            </a:r>
            <a:r>
              <a:rPr lang="ko-KR" altLang="en-US" sz="1600" dirty="0"/>
              <a:t>는 파일이나 폴더를 저장해 두는 </a:t>
            </a:r>
            <a:r>
              <a:rPr lang="ko-KR" altLang="en-US" sz="1600" dirty="0" smtClean="0"/>
              <a:t>곳</a:t>
            </a:r>
            <a:r>
              <a:rPr lang="en-US" altLang="ko-KR" sz="1600" dirty="0"/>
              <a:t> </a:t>
            </a:r>
            <a:endParaRPr lang="en-US" altLang="ko-KR" sz="1600" dirty="0" smtClean="0"/>
          </a:p>
          <a:p>
            <a:pPr lvl="2"/>
            <a:r>
              <a:rPr lang="en-US" altLang="ko-KR" sz="1600" dirty="0" smtClean="0"/>
              <a:t>Local </a:t>
            </a:r>
            <a:r>
              <a:rPr lang="en-US" altLang="ko-KR" sz="1600" dirty="0"/>
              <a:t>Repository</a:t>
            </a:r>
            <a:r>
              <a:rPr lang="ko-KR" altLang="en-US" sz="1600" dirty="0"/>
              <a:t>와 </a:t>
            </a:r>
            <a:r>
              <a:rPr lang="en-US" altLang="ko-KR" sz="1600" dirty="0"/>
              <a:t>Remote Repository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ko-KR" sz="1600" dirty="0" smtClean="0"/>
              <a:t> </a:t>
            </a:r>
            <a:r>
              <a:rPr lang="en-US" altLang="ko-KR" sz="1600" dirty="0"/>
              <a:t>Local </a:t>
            </a:r>
            <a:r>
              <a:rPr lang="en-US" altLang="ko-KR" sz="1600" dirty="0" smtClean="0"/>
              <a:t>Repository </a:t>
            </a:r>
          </a:p>
          <a:p>
            <a:pPr lvl="2"/>
            <a:r>
              <a:rPr lang="ko-KR" altLang="en-US" sz="1600" dirty="0" smtClean="0"/>
              <a:t>내 </a:t>
            </a:r>
            <a:r>
              <a:rPr lang="ko-KR" altLang="en-US" sz="1600" dirty="0"/>
              <a:t>컴퓨터에 파일이 저장되는 전용 </a:t>
            </a:r>
            <a:r>
              <a:rPr lang="ko-KR" altLang="en-US" sz="1600" dirty="0" smtClean="0"/>
              <a:t>공간</a:t>
            </a:r>
            <a:r>
              <a:rPr lang="en-US" altLang="ko-KR" sz="1600" dirty="0" smtClean="0"/>
              <a:t>. </a:t>
            </a:r>
            <a:endParaRPr lang="ko-KR" altLang="en-US" sz="1600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ko-KR" sz="1600" dirty="0" smtClean="0"/>
              <a:t> </a:t>
            </a:r>
            <a:r>
              <a:rPr lang="en-US" altLang="ko-KR" sz="1600" dirty="0"/>
              <a:t>Remote Repository</a:t>
            </a:r>
          </a:p>
          <a:p>
            <a:pPr lvl="2"/>
            <a:r>
              <a:rPr lang="ko-KR" altLang="en-US" sz="1600" dirty="0"/>
              <a:t>원격 저장소 전용 서버에서 파일이 관리되며 여러 사람이 함께 공유하기 위한 </a:t>
            </a:r>
            <a:r>
              <a:rPr lang="ko-KR" altLang="en-US" sz="1600" dirty="0" smtClean="0"/>
              <a:t>저장소</a:t>
            </a:r>
            <a:r>
              <a:rPr lang="en-US" altLang="ko-KR" sz="1600" dirty="0" smtClean="0"/>
              <a:t>.</a:t>
            </a:r>
            <a:endParaRPr lang="ko-KR" altLang="en-US" sz="1600" dirty="0"/>
          </a:p>
          <a:p>
            <a:pPr lvl="2"/>
            <a:endParaRPr lang="en-US" altLang="ko-KR" sz="1600" dirty="0" smtClean="0"/>
          </a:p>
          <a:p>
            <a:pPr lvl="1">
              <a:buFont typeface="Wingdings" panose="05000000000000000000" pitchFamily="2" charset="2"/>
              <a:buChar char="Ø"/>
            </a:pPr>
            <a:endParaRPr lang="en-US" altLang="ko-KR" sz="1600" dirty="0"/>
          </a:p>
          <a:p>
            <a:pPr lvl="1">
              <a:buFont typeface="Wingdings" panose="05000000000000000000" pitchFamily="2" charset="2"/>
              <a:buChar char="Ø"/>
            </a:pPr>
            <a:endParaRPr lang="en-US" altLang="ko-KR" sz="1600" dirty="0" smtClean="0"/>
          </a:p>
          <a:p>
            <a:pPr lvl="1">
              <a:buFont typeface="Wingdings" panose="05000000000000000000" pitchFamily="2" charset="2"/>
              <a:buChar char="Ø"/>
            </a:pPr>
            <a:endParaRPr lang="ko-KR" altLang="en-US" sz="1600" dirty="0"/>
          </a:p>
          <a:p>
            <a:pPr lvl="1">
              <a:buFont typeface="Wingdings" panose="05000000000000000000" pitchFamily="2" charset="2"/>
              <a:buChar char="Ø"/>
            </a:pPr>
            <a:endParaRPr lang="ko-KR" altLang="en-US" sz="1600" dirty="0"/>
          </a:p>
          <a:p>
            <a:pPr lvl="1">
              <a:buFont typeface="Wingdings" panose="05000000000000000000" pitchFamily="2" charset="2"/>
              <a:buChar char="Ø"/>
            </a:pPr>
            <a:endParaRPr lang="en-US" altLang="ko-KR" sz="1600" dirty="0">
              <a:solidFill>
                <a:srgbClr val="222222"/>
              </a:solidFill>
              <a:latin typeface="+mn-ea"/>
            </a:endParaRPr>
          </a:p>
          <a:p>
            <a:pPr lvl="1"/>
            <a:endParaRPr lang="en-US" altLang="ko-KR" sz="1600" b="0" dirty="0" smtClean="0">
              <a:solidFill>
                <a:srgbClr val="222222"/>
              </a:solidFill>
              <a:latin typeface="+mn-ea"/>
            </a:endParaRPr>
          </a:p>
          <a:p>
            <a:pPr lvl="1"/>
            <a:endParaRPr lang="en-US" altLang="ko-KR" sz="1600" b="0" dirty="0">
              <a:solidFill>
                <a:srgbClr val="222222"/>
              </a:solidFill>
              <a:latin typeface="+mn-ea"/>
            </a:endParaRPr>
          </a:p>
          <a:p>
            <a:pPr lvl="1"/>
            <a:endParaRPr lang="en-US" altLang="ko-KR" sz="1600" b="0" dirty="0" smtClean="0">
              <a:solidFill>
                <a:srgbClr val="222222"/>
              </a:solidFill>
              <a:latin typeface="+mn-ea"/>
            </a:endParaRPr>
          </a:p>
          <a:p>
            <a:pPr lvl="1"/>
            <a:endParaRPr lang="en-US" altLang="ko-KR" sz="1600" b="0" dirty="0">
              <a:solidFill>
                <a:srgbClr val="222222"/>
              </a:solidFill>
              <a:latin typeface="+mn-ea"/>
            </a:endParaRPr>
          </a:p>
          <a:p>
            <a:pPr marL="266700" lvl="1" indent="0">
              <a:buNone/>
            </a:pPr>
            <a:endParaRPr lang="en-US" altLang="ko-KR" sz="1600" b="0" dirty="0">
              <a:solidFill>
                <a:srgbClr val="222222"/>
              </a:solidFill>
              <a:latin typeface="+mn-ea"/>
            </a:endParaRPr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</p:txBody>
      </p:sp>
      <p:sp>
        <p:nvSpPr>
          <p:cNvPr id="26" name="TextBox 25"/>
          <p:cNvSpPr txBox="1"/>
          <p:nvPr/>
        </p:nvSpPr>
        <p:spPr>
          <a:xfrm>
            <a:off x="1115616" y="3789040"/>
            <a:ext cx="648072" cy="50405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 fontScale="92500" lnSpcReduction="20000"/>
          </a:bodyPr>
          <a:lstStyle/>
          <a:p>
            <a:endParaRPr lang="ko-KR" altLang="en-US" sz="36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744" y="3789040"/>
            <a:ext cx="4404763" cy="2905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977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201910"/>
            <a:ext cx="7560840" cy="548680"/>
          </a:xfrm>
        </p:spPr>
        <p:txBody>
          <a:bodyPr/>
          <a:lstStyle/>
          <a:p>
            <a:r>
              <a:rPr lang="en-US" altLang="ko-KR" sz="2800" dirty="0" smtClean="0"/>
              <a:t>4. </a:t>
            </a:r>
            <a:r>
              <a:rPr lang="en-US" altLang="ko-KR" sz="2800" dirty="0" err="1" smtClean="0"/>
              <a:t>Github</a:t>
            </a:r>
            <a:r>
              <a:rPr lang="ko-KR" altLang="en-US" sz="2800" dirty="0"/>
              <a:t> </a:t>
            </a:r>
            <a:r>
              <a:rPr lang="ko-KR" altLang="en-US" sz="2800" dirty="0" smtClean="0"/>
              <a:t>사용 </a:t>
            </a:r>
            <a:r>
              <a:rPr lang="ko-KR" altLang="en-US" sz="2800" dirty="0" smtClean="0"/>
              <a:t>예</a:t>
            </a:r>
            <a:endParaRPr lang="ko-KR" altLang="en-US" sz="28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39552" y="1085502"/>
            <a:ext cx="8604448" cy="5655865"/>
          </a:xfrm>
        </p:spPr>
        <p:txBody>
          <a:bodyPr/>
          <a:lstStyle/>
          <a:p>
            <a:r>
              <a:rPr lang="en-US" altLang="ko-KR" sz="2000" dirty="0" err="1" smtClean="0"/>
              <a:t>Github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사용 </a:t>
            </a:r>
            <a:r>
              <a:rPr lang="ko-KR" altLang="en-US" sz="2000" dirty="0" smtClean="0"/>
              <a:t>예 </a:t>
            </a:r>
            <a:r>
              <a:rPr lang="en-US" altLang="ko-KR" sz="2000" dirty="0" smtClean="0"/>
              <a:t>1</a:t>
            </a:r>
            <a:endParaRPr lang="en-US" altLang="ko-KR" sz="2000" dirty="0" smtClean="0"/>
          </a:p>
          <a:p>
            <a:pPr lvl="1">
              <a:buFont typeface="Wingdings" panose="05000000000000000000" pitchFamily="2" charset="2"/>
              <a:buChar char="Ø"/>
            </a:pPr>
            <a:endParaRPr lang="en-US" altLang="ko-KR" sz="1600" dirty="0" smtClean="0"/>
          </a:p>
          <a:p>
            <a:pPr lvl="1">
              <a:buFont typeface="Wingdings" panose="05000000000000000000" pitchFamily="2" charset="2"/>
              <a:buChar char="Ø"/>
            </a:pPr>
            <a:endParaRPr lang="en-US" altLang="ko-KR" sz="1600" dirty="0"/>
          </a:p>
          <a:p>
            <a:pPr lvl="1">
              <a:buFont typeface="Wingdings" panose="05000000000000000000" pitchFamily="2" charset="2"/>
              <a:buChar char="Ø"/>
            </a:pPr>
            <a:endParaRPr lang="en-US" altLang="ko-KR" sz="1600" dirty="0" smtClean="0"/>
          </a:p>
          <a:p>
            <a:pPr lvl="1">
              <a:buFont typeface="Wingdings" panose="05000000000000000000" pitchFamily="2" charset="2"/>
              <a:buChar char="Ø"/>
            </a:pPr>
            <a:endParaRPr lang="ko-KR" altLang="en-US" sz="1600" dirty="0"/>
          </a:p>
          <a:p>
            <a:pPr lvl="1">
              <a:buFont typeface="Wingdings" panose="05000000000000000000" pitchFamily="2" charset="2"/>
              <a:buChar char="Ø"/>
            </a:pPr>
            <a:endParaRPr lang="ko-KR" altLang="en-US" sz="1600" dirty="0"/>
          </a:p>
          <a:p>
            <a:pPr lvl="1">
              <a:buFont typeface="Wingdings" panose="05000000000000000000" pitchFamily="2" charset="2"/>
              <a:buChar char="Ø"/>
            </a:pPr>
            <a:endParaRPr lang="en-US" altLang="ko-KR" sz="1600" dirty="0">
              <a:solidFill>
                <a:srgbClr val="222222"/>
              </a:solidFill>
              <a:latin typeface="+mn-ea"/>
            </a:endParaRPr>
          </a:p>
          <a:p>
            <a:pPr lvl="1"/>
            <a:endParaRPr lang="en-US" altLang="ko-KR" sz="1600" b="0" dirty="0" smtClean="0">
              <a:solidFill>
                <a:srgbClr val="222222"/>
              </a:solidFill>
              <a:latin typeface="+mn-ea"/>
            </a:endParaRPr>
          </a:p>
          <a:p>
            <a:pPr lvl="1"/>
            <a:endParaRPr lang="en-US" altLang="ko-KR" sz="1600" b="0" dirty="0">
              <a:solidFill>
                <a:srgbClr val="222222"/>
              </a:solidFill>
              <a:latin typeface="+mn-ea"/>
            </a:endParaRPr>
          </a:p>
          <a:p>
            <a:pPr lvl="1"/>
            <a:endParaRPr lang="en-US" altLang="ko-KR" sz="1600" b="0" dirty="0" smtClean="0">
              <a:solidFill>
                <a:srgbClr val="222222"/>
              </a:solidFill>
              <a:latin typeface="+mn-ea"/>
            </a:endParaRPr>
          </a:p>
          <a:p>
            <a:pPr lvl="1"/>
            <a:endParaRPr lang="en-US" altLang="ko-KR" sz="1600" b="0" dirty="0">
              <a:solidFill>
                <a:srgbClr val="222222"/>
              </a:solidFill>
              <a:latin typeface="+mn-ea"/>
            </a:endParaRPr>
          </a:p>
          <a:p>
            <a:pPr marL="266700" lvl="1" indent="0">
              <a:buNone/>
            </a:pPr>
            <a:endParaRPr lang="en-US" altLang="ko-KR" sz="1600" b="0" dirty="0">
              <a:solidFill>
                <a:srgbClr val="222222"/>
              </a:solidFill>
              <a:latin typeface="+mn-ea"/>
            </a:endParaRPr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</p:txBody>
      </p:sp>
      <p:sp>
        <p:nvSpPr>
          <p:cNvPr id="26" name="TextBox 25"/>
          <p:cNvSpPr txBox="1"/>
          <p:nvPr/>
        </p:nvSpPr>
        <p:spPr>
          <a:xfrm>
            <a:off x="1115616" y="3789040"/>
            <a:ext cx="648072" cy="50405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 fontScale="92500" lnSpcReduction="20000"/>
          </a:bodyPr>
          <a:lstStyle/>
          <a:p>
            <a:endParaRPr lang="ko-KR" altLang="en-US" sz="3600" dirty="0" smtClean="0"/>
          </a:p>
        </p:txBody>
      </p:sp>
      <p:pic>
        <p:nvPicPr>
          <p:cNvPr id="5" name="그림 4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4" y="1538569"/>
            <a:ext cx="7128792" cy="5202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683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201910"/>
            <a:ext cx="7560840" cy="548680"/>
          </a:xfrm>
        </p:spPr>
        <p:txBody>
          <a:bodyPr/>
          <a:lstStyle/>
          <a:p>
            <a:r>
              <a:rPr lang="en-US" altLang="ko-KR" sz="2800" dirty="0" smtClean="0"/>
              <a:t>4. </a:t>
            </a:r>
            <a:r>
              <a:rPr lang="en-US" altLang="ko-KR" sz="2800" dirty="0" err="1" smtClean="0"/>
              <a:t>Github</a:t>
            </a:r>
            <a:r>
              <a:rPr lang="ko-KR" altLang="en-US" sz="2800" dirty="0" smtClean="0"/>
              <a:t> </a:t>
            </a:r>
            <a:r>
              <a:rPr lang="ko-KR" altLang="en-US" sz="2800" dirty="0" smtClean="0"/>
              <a:t>사용 예</a:t>
            </a:r>
            <a:endParaRPr lang="ko-KR" altLang="en-US" sz="28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39552" y="1085502"/>
            <a:ext cx="8604448" cy="5655865"/>
          </a:xfrm>
        </p:spPr>
        <p:txBody>
          <a:bodyPr/>
          <a:lstStyle/>
          <a:p>
            <a:r>
              <a:rPr lang="en-US" altLang="ko-KR" sz="2000" dirty="0" err="1" smtClean="0"/>
              <a:t>Github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사용 예 </a:t>
            </a:r>
            <a:r>
              <a:rPr lang="en-US" altLang="ko-KR" sz="2000" dirty="0" smtClean="0"/>
              <a:t>2</a:t>
            </a:r>
            <a:endParaRPr lang="en-US" altLang="ko-KR" sz="2000" dirty="0" smtClean="0"/>
          </a:p>
          <a:p>
            <a:pPr lvl="1">
              <a:buFont typeface="Wingdings" panose="05000000000000000000" pitchFamily="2" charset="2"/>
              <a:buChar char="Ø"/>
            </a:pPr>
            <a:endParaRPr lang="en-US" altLang="ko-KR" sz="1600" dirty="0" smtClean="0"/>
          </a:p>
          <a:p>
            <a:pPr lvl="1">
              <a:buFont typeface="Wingdings" panose="05000000000000000000" pitchFamily="2" charset="2"/>
              <a:buChar char="Ø"/>
            </a:pPr>
            <a:endParaRPr lang="en-US" altLang="ko-KR" sz="1600" dirty="0"/>
          </a:p>
          <a:p>
            <a:pPr lvl="1">
              <a:buFont typeface="Wingdings" panose="05000000000000000000" pitchFamily="2" charset="2"/>
              <a:buChar char="Ø"/>
            </a:pPr>
            <a:endParaRPr lang="en-US" altLang="ko-KR" sz="1600" dirty="0" smtClean="0"/>
          </a:p>
          <a:p>
            <a:pPr lvl="1">
              <a:buFont typeface="Wingdings" panose="05000000000000000000" pitchFamily="2" charset="2"/>
              <a:buChar char="Ø"/>
            </a:pPr>
            <a:endParaRPr lang="ko-KR" altLang="en-US" sz="1600" dirty="0"/>
          </a:p>
          <a:p>
            <a:pPr lvl="1">
              <a:buFont typeface="Wingdings" panose="05000000000000000000" pitchFamily="2" charset="2"/>
              <a:buChar char="Ø"/>
            </a:pPr>
            <a:endParaRPr lang="ko-KR" altLang="en-US" sz="1600" dirty="0"/>
          </a:p>
          <a:p>
            <a:pPr lvl="1">
              <a:buFont typeface="Wingdings" panose="05000000000000000000" pitchFamily="2" charset="2"/>
              <a:buChar char="Ø"/>
            </a:pPr>
            <a:endParaRPr lang="en-US" altLang="ko-KR" sz="1600" dirty="0">
              <a:solidFill>
                <a:srgbClr val="222222"/>
              </a:solidFill>
              <a:latin typeface="+mn-ea"/>
            </a:endParaRPr>
          </a:p>
          <a:p>
            <a:pPr lvl="1"/>
            <a:endParaRPr lang="en-US" altLang="ko-KR" sz="1600" b="0" dirty="0" smtClean="0">
              <a:solidFill>
                <a:srgbClr val="222222"/>
              </a:solidFill>
              <a:latin typeface="+mn-ea"/>
            </a:endParaRPr>
          </a:p>
          <a:p>
            <a:pPr lvl="1"/>
            <a:endParaRPr lang="en-US" altLang="ko-KR" sz="1600" b="0" dirty="0">
              <a:solidFill>
                <a:srgbClr val="222222"/>
              </a:solidFill>
              <a:latin typeface="+mn-ea"/>
            </a:endParaRPr>
          </a:p>
          <a:p>
            <a:pPr lvl="1"/>
            <a:endParaRPr lang="en-US" altLang="ko-KR" sz="1600" b="0" dirty="0" smtClean="0">
              <a:solidFill>
                <a:srgbClr val="222222"/>
              </a:solidFill>
              <a:latin typeface="+mn-ea"/>
            </a:endParaRPr>
          </a:p>
          <a:p>
            <a:pPr lvl="1"/>
            <a:endParaRPr lang="en-US" altLang="ko-KR" sz="1600" b="0" dirty="0">
              <a:solidFill>
                <a:srgbClr val="222222"/>
              </a:solidFill>
              <a:latin typeface="+mn-ea"/>
            </a:endParaRPr>
          </a:p>
          <a:p>
            <a:pPr marL="266700" lvl="1" indent="0">
              <a:buNone/>
            </a:pPr>
            <a:endParaRPr lang="en-US" altLang="ko-KR" sz="1600" b="0" dirty="0">
              <a:solidFill>
                <a:srgbClr val="222222"/>
              </a:solidFill>
              <a:latin typeface="+mn-ea"/>
            </a:endParaRPr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</p:txBody>
      </p:sp>
      <p:sp>
        <p:nvSpPr>
          <p:cNvPr id="26" name="TextBox 25"/>
          <p:cNvSpPr txBox="1"/>
          <p:nvPr/>
        </p:nvSpPr>
        <p:spPr>
          <a:xfrm>
            <a:off x="1115616" y="3789040"/>
            <a:ext cx="648072" cy="50405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 fontScale="92500" lnSpcReduction="20000"/>
          </a:bodyPr>
          <a:lstStyle/>
          <a:p>
            <a:endParaRPr lang="ko-KR" altLang="en-US" sz="3600" dirty="0" smtClean="0"/>
          </a:p>
        </p:txBody>
      </p:sp>
      <p:pic>
        <p:nvPicPr>
          <p:cNvPr id="4" name="그림 3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600" y="1738849"/>
            <a:ext cx="7319085" cy="4604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513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201910"/>
            <a:ext cx="7560840" cy="548680"/>
          </a:xfrm>
        </p:spPr>
        <p:txBody>
          <a:bodyPr/>
          <a:lstStyle/>
          <a:p>
            <a:r>
              <a:rPr lang="en-US" altLang="ko-KR" sz="2800" dirty="0" smtClean="0"/>
              <a:t>4. </a:t>
            </a:r>
            <a:r>
              <a:rPr lang="en-US" altLang="ko-KR" sz="2800" dirty="0" err="1" smtClean="0"/>
              <a:t>Github</a:t>
            </a:r>
            <a:r>
              <a:rPr lang="ko-KR" altLang="en-US" sz="2800" dirty="0" smtClean="0"/>
              <a:t> </a:t>
            </a:r>
            <a:r>
              <a:rPr lang="ko-KR" altLang="en-US" sz="2800" dirty="0" smtClean="0"/>
              <a:t>사용 예</a:t>
            </a:r>
            <a:endParaRPr lang="ko-KR" altLang="en-US" sz="28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39552" y="1085502"/>
            <a:ext cx="8604448" cy="5655865"/>
          </a:xfrm>
        </p:spPr>
        <p:txBody>
          <a:bodyPr/>
          <a:lstStyle/>
          <a:p>
            <a:r>
              <a:rPr lang="en-US" altLang="ko-KR" sz="2000" dirty="0" err="1" smtClean="0"/>
              <a:t>Github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사용 예 </a:t>
            </a:r>
            <a:r>
              <a:rPr lang="en-US" altLang="ko-KR" sz="2000" dirty="0" smtClean="0"/>
              <a:t>3</a:t>
            </a:r>
            <a:endParaRPr lang="en-US" altLang="ko-KR" sz="2000" dirty="0" smtClean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ko-KR" sz="1600" dirty="0" smtClean="0"/>
              <a:t> </a:t>
            </a:r>
            <a:r>
              <a:rPr lang="ko-KR" altLang="en-US" sz="1600" dirty="0" smtClean="0"/>
              <a:t>학생들 적용 예</a:t>
            </a:r>
            <a:r>
              <a:rPr lang="en-US" altLang="ko-KR" sz="1600" dirty="0" smtClean="0"/>
              <a:t>: </a:t>
            </a:r>
            <a:r>
              <a:rPr lang="ko-KR" altLang="en-US" sz="1600" dirty="0" err="1"/>
              <a:t>한동대학교</a:t>
            </a:r>
            <a:r>
              <a:rPr lang="ko-KR" altLang="en-US" sz="1600" dirty="0"/>
              <a:t> </a:t>
            </a:r>
            <a:r>
              <a:rPr lang="en-US" altLang="ko-KR" sz="1600" dirty="0"/>
              <a:t>– </a:t>
            </a:r>
            <a:r>
              <a:rPr lang="ko-KR" altLang="en-US" sz="1600" dirty="0"/>
              <a:t>기계학습</a:t>
            </a:r>
            <a:r>
              <a:rPr lang="en-US" altLang="ko-KR" sz="1600" dirty="0"/>
              <a:t> </a:t>
            </a:r>
            <a:r>
              <a:rPr lang="ko-KR" altLang="en-US" sz="1600" dirty="0"/>
              <a:t>입문</a:t>
            </a:r>
            <a:r>
              <a:rPr lang="en-US" altLang="ko-KR" sz="1600" dirty="0"/>
              <a:t>(</a:t>
            </a:r>
            <a:r>
              <a:rPr lang="ko-KR" altLang="en-US" sz="1600" dirty="0"/>
              <a:t>난이도 전공 심화 과정</a:t>
            </a:r>
            <a:r>
              <a:rPr lang="en-US" altLang="ko-KR" sz="1600" dirty="0"/>
              <a:t>)</a:t>
            </a:r>
          </a:p>
          <a:p>
            <a:pPr lvl="2"/>
            <a:r>
              <a:rPr lang="ko-KR" altLang="en-US" sz="1600" dirty="0" smtClean="0">
                <a:hlinkClick r:id="rId2"/>
              </a:rPr>
              <a:t>영</a:t>
            </a:r>
            <a:r>
              <a:rPr lang="ko-KR" altLang="en-US" sz="1600" dirty="0" smtClean="0">
                <a:hlinkClick r:id="rId2"/>
              </a:rPr>
              <a:t>화 리뷰 예측 </a:t>
            </a:r>
            <a:r>
              <a:rPr lang="en-US" altLang="ko-KR" sz="1600" dirty="0" smtClean="0">
                <a:hlinkClick r:id="rId2"/>
              </a:rPr>
              <a:t>AI </a:t>
            </a:r>
            <a:r>
              <a:rPr lang="ko-KR" altLang="en-US" sz="1600" dirty="0" smtClean="0">
                <a:hlinkClick r:id="rId2"/>
              </a:rPr>
              <a:t>개발</a:t>
            </a:r>
            <a:endParaRPr lang="en-US" altLang="ko-KR" sz="1600" dirty="0" smtClean="0"/>
          </a:p>
          <a:p>
            <a:pPr lvl="2"/>
            <a:r>
              <a:rPr lang="ko-KR" altLang="en-US" sz="1600" dirty="0" err="1" smtClean="0">
                <a:hlinkClick r:id="rId3"/>
              </a:rPr>
              <a:t>타이타닉호</a:t>
            </a:r>
            <a:r>
              <a:rPr lang="ko-KR" altLang="en-US" sz="1600" dirty="0" smtClean="0">
                <a:hlinkClick r:id="rId3"/>
              </a:rPr>
              <a:t> 생존자 분석 및 예측 프로그램</a:t>
            </a:r>
            <a:endParaRPr lang="en-US" altLang="ko-KR" sz="1600" dirty="0" smtClean="0"/>
          </a:p>
          <a:p>
            <a:pPr lvl="1">
              <a:buFont typeface="Wingdings" panose="05000000000000000000" pitchFamily="2" charset="2"/>
              <a:buChar char="Ø"/>
            </a:pPr>
            <a:endParaRPr lang="en-US" altLang="ko-KR" sz="1600" dirty="0"/>
          </a:p>
          <a:p>
            <a:pPr lvl="1">
              <a:buFont typeface="Wingdings" panose="05000000000000000000" pitchFamily="2" charset="2"/>
              <a:buChar char="Ø"/>
            </a:pPr>
            <a:endParaRPr lang="en-US" altLang="ko-KR" sz="1600" dirty="0" smtClean="0"/>
          </a:p>
          <a:p>
            <a:pPr lvl="1">
              <a:buFont typeface="Wingdings" panose="05000000000000000000" pitchFamily="2" charset="2"/>
              <a:buChar char="Ø"/>
            </a:pPr>
            <a:endParaRPr lang="en-US" altLang="ko-KR" sz="1600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ko-KR" altLang="en-US" sz="1600" dirty="0" smtClean="0"/>
              <a:t>교수님 적용 예</a:t>
            </a:r>
            <a:endParaRPr lang="en-US" altLang="ko-KR" sz="1600" dirty="0" smtClean="0"/>
          </a:p>
          <a:p>
            <a:pPr lvl="2"/>
            <a:r>
              <a:rPr lang="en-US" altLang="ko-KR" sz="1600" dirty="0">
                <a:hlinkClick r:id="rId4"/>
              </a:rPr>
              <a:t>https://github.com/callee2006/2019-Winter-HGU-Machine-Learing-Camp</a:t>
            </a:r>
            <a:endParaRPr lang="en-US" altLang="ko-KR" sz="1600" dirty="0" smtClean="0"/>
          </a:p>
          <a:p>
            <a:pPr lvl="2"/>
            <a:r>
              <a:rPr lang="en-US" altLang="ko-KR" sz="1600" dirty="0" smtClean="0"/>
              <a:t> </a:t>
            </a:r>
            <a:r>
              <a:rPr lang="en-US" altLang="ko-KR" sz="1600" dirty="0">
                <a:hlinkClick r:id="rId5"/>
              </a:rPr>
              <a:t>https://github.com/sejongresearch/2019.Spring.AI</a:t>
            </a:r>
            <a:endParaRPr lang="en-US" altLang="ko-KR" sz="1600" dirty="0"/>
          </a:p>
          <a:p>
            <a:pPr lvl="1">
              <a:buFont typeface="Wingdings" panose="05000000000000000000" pitchFamily="2" charset="2"/>
              <a:buChar char="Ø"/>
            </a:pPr>
            <a:endParaRPr lang="en-US" altLang="ko-KR" sz="1600" dirty="0"/>
          </a:p>
          <a:p>
            <a:pPr lvl="1">
              <a:buFont typeface="Wingdings" panose="05000000000000000000" pitchFamily="2" charset="2"/>
              <a:buChar char="Ø"/>
            </a:pPr>
            <a:endParaRPr lang="en-US" altLang="ko-KR" sz="1600" dirty="0" smtClean="0"/>
          </a:p>
          <a:p>
            <a:pPr lvl="1">
              <a:buFont typeface="Wingdings" panose="05000000000000000000" pitchFamily="2" charset="2"/>
              <a:buChar char="Ø"/>
            </a:pPr>
            <a:endParaRPr lang="ko-KR" altLang="en-US" sz="1600" dirty="0"/>
          </a:p>
          <a:p>
            <a:pPr lvl="1">
              <a:buFont typeface="Wingdings" panose="05000000000000000000" pitchFamily="2" charset="2"/>
              <a:buChar char="Ø"/>
            </a:pPr>
            <a:endParaRPr lang="ko-KR" altLang="en-US" sz="1600" dirty="0"/>
          </a:p>
          <a:p>
            <a:pPr lvl="1">
              <a:buFont typeface="Wingdings" panose="05000000000000000000" pitchFamily="2" charset="2"/>
              <a:buChar char="Ø"/>
            </a:pPr>
            <a:endParaRPr lang="en-US" altLang="ko-KR" sz="1600" dirty="0">
              <a:solidFill>
                <a:srgbClr val="222222"/>
              </a:solidFill>
              <a:latin typeface="+mn-ea"/>
            </a:endParaRPr>
          </a:p>
          <a:p>
            <a:pPr lvl="1"/>
            <a:endParaRPr lang="en-US" altLang="ko-KR" sz="1600" b="0" dirty="0" smtClean="0">
              <a:solidFill>
                <a:srgbClr val="222222"/>
              </a:solidFill>
              <a:latin typeface="+mn-ea"/>
            </a:endParaRPr>
          </a:p>
          <a:p>
            <a:pPr lvl="1"/>
            <a:endParaRPr lang="en-US" altLang="ko-KR" sz="1600" b="0" dirty="0">
              <a:solidFill>
                <a:srgbClr val="222222"/>
              </a:solidFill>
              <a:latin typeface="+mn-ea"/>
            </a:endParaRPr>
          </a:p>
          <a:p>
            <a:pPr lvl="1"/>
            <a:endParaRPr lang="en-US" altLang="ko-KR" sz="1600" b="0" dirty="0" smtClean="0">
              <a:solidFill>
                <a:srgbClr val="222222"/>
              </a:solidFill>
              <a:latin typeface="+mn-ea"/>
            </a:endParaRPr>
          </a:p>
          <a:p>
            <a:pPr lvl="1"/>
            <a:endParaRPr lang="en-US" altLang="ko-KR" sz="1600" b="0" dirty="0">
              <a:solidFill>
                <a:srgbClr val="222222"/>
              </a:solidFill>
              <a:latin typeface="+mn-ea"/>
            </a:endParaRPr>
          </a:p>
          <a:p>
            <a:pPr marL="266700" lvl="1" indent="0">
              <a:buNone/>
            </a:pPr>
            <a:endParaRPr lang="en-US" altLang="ko-KR" sz="1600" b="0" dirty="0">
              <a:solidFill>
                <a:srgbClr val="222222"/>
              </a:solidFill>
              <a:latin typeface="+mn-ea"/>
            </a:endParaRPr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</p:txBody>
      </p:sp>
      <p:sp>
        <p:nvSpPr>
          <p:cNvPr id="26" name="TextBox 25"/>
          <p:cNvSpPr txBox="1"/>
          <p:nvPr/>
        </p:nvSpPr>
        <p:spPr>
          <a:xfrm>
            <a:off x="1115616" y="3789040"/>
            <a:ext cx="648072" cy="50405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 fontScale="92500" lnSpcReduction="20000"/>
          </a:bodyPr>
          <a:lstStyle/>
          <a:p>
            <a:endParaRPr lang="ko-KR" altLang="en-US" sz="3600" dirty="0" smtClean="0"/>
          </a:p>
        </p:txBody>
      </p:sp>
    </p:spTree>
    <p:extLst>
      <p:ext uri="{BB962C8B-B14F-4D97-AF65-F5344CB8AC3E}">
        <p14:creationId xmlns:p14="http://schemas.microsoft.com/office/powerpoint/2010/main" val="378245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201910"/>
            <a:ext cx="7560840" cy="548680"/>
          </a:xfrm>
        </p:spPr>
        <p:txBody>
          <a:bodyPr/>
          <a:lstStyle/>
          <a:p>
            <a:r>
              <a:rPr lang="en-US" altLang="ko-KR" sz="2800" dirty="0" smtClean="0"/>
              <a:t>5. </a:t>
            </a:r>
            <a:r>
              <a:rPr lang="en-US" altLang="ko-KR" sz="2800" dirty="0" err="1" smtClean="0"/>
              <a:t>Github</a:t>
            </a:r>
            <a:r>
              <a:rPr lang="ko-KR" altLang="en-US" sz="2800" dirty="0" smtClean="0"/>
              <a:t> </a:t>
            </a:r>
            <a:r>
              <a:rPr lang="ko-KR" altLang="en-US" sz="2800" dirty="0" smtClean="0"/>
              <a:t>실습 </a:t>
            </a:r>
            <a:endParaRPr lang="ko-KR" altLang="en-US" sz="28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39552" y="1085502"/>
            <a:ext cx="8604448" cy="5655865"/>
          </a:xfrm>
        </p:spPr>
        <p:txBody>
          <a:bodyPr/>
          <a:lstStyle/>
          <a:p>
            <a:r>
              <a:rPr lang="en-US" altLang="ko-KR" sz="2000" dirty="0" err="1" smtClean="0"/>
              <a:t>Github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자료 가져오기 및 자료 올리기</a:t>
            </a:r>
            <a:endParaRPr lang="en-US" altLang="ko-KR" sz="2000" dirty="0" smtClean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ko-KR" sz="1600" dirty="0" smtClean="0"/>
              <a:t> “</a:t>
            </a:r>
            <a:r>
              <a:rPr lang="en-US" altLang="ko-KR" sz="1600" dirty="0" err="1" smtClean="0"/>
              <a:t>git</a:t>
            </a:r>
            <a:r>
              <a:rPr lang="en-US" altLang="ko-KR" sz="1600" dirty="0"/>
              <a:t> clone </a:t>
            </a:r>
            <a:r>
              <a:rPr lang="en-US" altLang="ko-KR" sz="1600" dirty="0">
                <a:hlinkClick r:id="rId2"/>
              </a:rPr>
              <a:t>https://</a:t>
            </a:r>
            <a:r>
              <a:rPr lang="en-US" altLang="ko-KR" sz="1600" dirty="0" smtClean="0">
                <a:hlinkClick r:id="rId2"/>
              </a:rPr>
              <a:t>github.com/annaturu/Jeomchone-Highschool.git</a:t>
            </a:r>
            <a:endParaRPr lang="en-US" altLang="ko-KR" sz="1600" dirty="0" smtClean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local </a:t>
            </a:r>
            <a:r>
              <a:rPr lang="en-US" altLang="ko-KR" sz="1600" dirty="0" err="1" smtClean="0"/>
              <a:t>repositor</a:t>
            </a:r>
            <a:r>
              <a:rPr lang="ko-KR" altLang="en-US" sz="1600" dirty="0" smtClean="0"/>
              <a:t>에 복사 확인</a:t>
            </a:r>
            <a:endParaRPr lang="en-US" altLang="ko-KR" sz="1600" dirty="0" smtClean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ko-KR" sz="1600" dirty="0"/>
              <a:t> </a:t>
            </a:r>
            <a:r>
              <a:rPr lang="ko-KR" altLang="en-US" sz="1600" dirty="0" smtClean="0"/>
              <a:t>자료 수정 및 추가</a:t>
            </a:r>
            <a:endParaRPr lang="en-US" altLang="ko-KR" sz="1600" dirty="0" smtClean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remote </a:t>
            </a:r>
            <a:r>
              <a:rPr lang="en-US" altLang="ko-KR" sz="1600" dirty="0" err="1" smtClean="0"/>
              <a:t>repositor</a:t>
            </a:r>
            <a:r>
              <a:rPr lang="ko-KR" altLang="en-US" sz="1600" dirty="0" smtClean="0"/>
              <a:t>에 자료 올리기</a:t>
            </a:r>
            <a:endParaRPr lang="en-US" altLang="ko-KR" sz="1600" dirty="0" smtClean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“</a:t>
            </a:r>
            <a:r>
              <a:rPr lang="en-US" altLang="ko-KR" sz="1600" dirty="0" err="1" smtClean="0"/>
              <a:t>git</a:t>
            </a:r>
            <a:r>
              <a:rPr lang="en-US" altLang="ko-KR" sz="1600" dirty="0" smtClean="0"/>
              <a:t> add”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“</a:t>
            </a:r>
            <a:r>
              <a:rPr lang="en-US" altLang="ko-KR" sz="1600" dirty="0" err="1" smtClean="0"/>
              <a:t>git</a:t>
            </a:r>
            <a:r>
              <a:rPr lang="en-US" altLang="ko-KR" sz="1600" dirty="0" smtClean="0"/>
              <a:t> commit -m “Modified file”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“</a:t>
            </a:r>
            <a:r>
              <a:rPr lang="en-US" altLang="ko-KR" sz="1600" dirty="0" err="1" smtClean="0"/>
              <a:t>git</a:t>
            </a:r>
            <a:r>
              <a:rPr lang="en-US" altLang="ko-KR" sz="1600" dirty="0" smtClean="0"/>
              <a:t> push”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ko-KR" altLang="en-US" sz="1600" dirty="0"/>
          </a:p>
          <a:p>
            <a:pPr lvl="1">
              <a:buFont typeface="Wingdings" panose="05000000000000000000" pitchFamily="2" charset="2"/>
              <a:buChar char="Ø"/>
            </a:pPr>
            <a:endParaRPr lang="en-US" altLang="ko-KR" sz="1600" dirty="0">
              <a:solidFill>
                <a:srgbClr val="222222"/>
              </a:solidFill>
              <a:latin typeface="+mn-ea"/>
            </a:endParaRPr>
          </a:p>
          <a:p>
            <a:pPr lvl="1"/>
            <a:endParaRPr lang="en-US" altLang="ko-KR" sz="1600" b="0" dirty="0" smtClean="0">
              <a:solidFill>
                <a:srgbClr val="222222"/>
              </a:solidFill>
              <a:latin typeface="+mn-ea"/>
            </a:endParaRPr>
          </a:p>
          <a:p>
            <a:pPr lvl="1"/>
            <a:endParaRPr lang="en-US" altLang="ko-KR" sz="1600" b="0" dirty="0">
              <a:solidFill>
                <a:srgbClr val="222222"/>
              </a:solidFill>
              <a:latin typeface="+mn-ea"/>
            </a:endParaRPr>
          </a:p>
          <a:p>
            <a:pPr lvl="1"/>
            <a:endParaRPr lang="en-US" altLang="ko-KR" sz="1600" b="0" dirty="0" smtClean="0">
              <a:solidFill>
                <a:srgbClr val="222222"/>
              </a:solidFill>
              <a:latin typeface="+mn-ea"/>
            </a:endParaRPr>
          </a:p>
          <a:p>
            <a:pPr lvl="1"/>
            <a:endParaRPr lang="en-US" altLang="ko-KR" sz="1600" b="0" dirty="0">
              <a:solidFill>
                <a:srgbClr val="222222"/>
              </a:solidFill>
              <a:latin typeface="+mn-ea"/>
            </a:endParaRPr>
          </a:p>
          <a:p>
            <a:pPr marL="266700" lvl="1" indent="0">
              <a:buNone/>
            </a:pPr>
            <a:endParaRPr lang="en-US" altLang="ko-KR" sz="1600" b="0" dirty="0">
              <a:solidFill>
                <a:srgbClr val="222222"/>
              </a:solidFill>
              <a:latin typeface="+mn-ea"/>
            </a:endParaRPr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</p:txBody>
      </p:sp>
      <p:sp>
        <p:nvSpPr>
          <p:cNvPr id="26" name="TextBox 25"/>
          <p:cNvSpPr txBox="1"/>
          <p:nvPr/>
        </p:nvSpPr>
        <p:spPr>
          <a:xfrm>
            <a:off x="1115616" y="3789040"/>
            <a:ext cx="648072" cy="50405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 fontScale="92500" lnSpcReduction="20000"/>
          </a:bodyPr>
          <a:lstStyle/>
          <a:p>
            <a:endParaRPr lang="ko-KR" altLang="en-US" sz="3600" dirty="0" smtClean="0"/>
          </a:p>
        </p:txBody>
      </p:sp>
    </p:spTree>
    <p:extLst>
      <p:ext uri="{BB962C8B-B14F-4D97-AF65-F5344CB8AC3E}">
        <p14:creationId xmlns:p14="http://schemas.microsoft.com/office/powerpoint/2010/main" val="596974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201910"/>
            <a:ext cx="7560840" cy="548680"/>
          </a:xfrm>
        </p:spPr>
        <p:txBody>
          <a:bodyPr/>
          <a:lstStyle/>
          <a:p>
            <a:r>
              <a:rPr lang="en-US" altLang="ko-KR" sz="2800" dirty="0" smtClean="0"/>
              <a:t>4. </a:t>
            </a:r>
            <a:r>
              <a:rPr lang="en-US" altLang="ko-KR" sz="2800" dirty="0" err="1" smtClean="0"/>
              <a:t>Github</a:t>
            </a:r>
            <a:r>
              <a:rPr lang="ko-KR" altLang="en-US" sz="2800" dirty="0" smtClean="0"/>
              <a:t> 시작</a:t>
            </a:r>
            <a:endParaRPr lang="ko-KR" altLang="en-US" sz="28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39552" y="1085502"/>
            <a:ext cx="8604448" cy="5655865"/>
          </a:xfrm>
        </p:spPr>
        <p:txBody>
          <a:bodyPr/>
          <a:lstStyle/>
          <a:p>
            <a:r>
              <a:rPr lang="en-US" altLang="ko-KR" sz="2000" dirty="0" err="1" smtClean="0"/>
              <a:t>Git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설치</a:t>
            </a:r>
            <a:endParaRPr lang="en-US" altLang="ko-KR" sz="2000" dirty="0" smtClean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ko-KR" sz="1600" dirty="0" smtClean="0">
                <a:solidFill>
                  <a:srgbClr val="222222"/>
                </a:solidFill>
                <a:latin typeface="+mn-ea"/>
              </a:rPr>
              <a:t> </a:t>
            </a:r>
            <a:r>
              <a:rPr lang="en-US" altLang="ko-KR" sz="1600" dirty="0" err="1"/>
              <a:t>Git</a:t>
            </a:r>
            <a:r>
              <a:rPr lang="en-US" altLang="ko-KR" sz="1600" dirty="0"/>
              <a:t> </a:t>
            </a:r>
            <a:r>
              <a:rPr lang="ko-KR" altLang="en-US" sz="1600" dirty="0"/>
              <a:t>프로그램을 </a:t>
            </a:r>
            <a:r>
              <a:rPr lang="ko-KR" altLang="en-US" sz="1600" dirty="0" smtClean="0"/>
              <a:t>설치</a:t>
            </a:r>
            <a:r>
              <a:rPr lang="en-US" altLang="ko-KR" sz="1600" dirty="0" smtClean="0"/>
              <a:t>:  </a:t>
            </a:r>
            <a:r>
              <a:rPr lang="en-US" altLang="ko-KR" sz="1600" dirty="0">
                <a:hlinkClick r:id="rId2"/>
              </a:rPr>
              <a:t>http://</a:t>
            </a:r>
            <a:r>
              <a:rPr lang="en-US" altLang="ko-KR" sz="1600" dirty="0" smtClean="0">
                <a:hlinkClick r:id="rId2"/>
              </a:rPr>
              <a:t>git-scm.com/download/win</a:t>
            </a:r>
            <a:endParaRPr lang="en-US" altLang="ko-KR" sz="1600" dirty="0" smtClean="0"/>
          </a:p>
          <a:p>
            <a:pPr lvl="1">
              <a:buFont typeface="Wingdings" panose="05000000000000000000" pitchFamily="2" charset="2"/>
              <a:buChar char="Ø"/>
            </a:pPr>
            <a:endParaRPr lang="en-US" altLang="ko-KR" sz="1600" dirty="0" smtClean="0"/>
          </a:p>
          <a:p>
            <a:pPr lvl="2"/>
            <a:endParaRPr lang="en-US" altLang="ko-KR" sz="1600" dirty="0" smtClean="0"/>
          </a:p>
          <a:p>
            <a:pPr lvl="2"/>
            <a:endParaRPr lang="en-US" altLang="ko-KR" sz="1600" dirty="0"/>
          </a:p>
          <a:p>
            <a:pPr lvl="2"/>
            <a:endParaRPr lang="en-US" altLang="ko-KR" sz="1600" dirty="0" smtClean="0"/>
          </a:p>
          <a:p>
            <a:pPr lvl="2"/>
            <a:endParaRPr lang="en-US" altLang="ko-KR" sz="1600" dirty="0"/>
          </a:p>
          <a:p>
            <a:pPr lvl="2"/>
            <a:endParaRPr lang="en-US" altLang="ko-KR" sz="1600" dirty="0" smtClean="0"/>
          </a:p>
          <a:p>
            <a:pPr lvl="2"/>
            <a:endParaRPr lang="en-US" altLang="ko-KR" sz="1600" dirty="0"/>
          </a:p>
          <a:p>
            <a:pPr lvl="2"/>
            <a:endParaRPr lang="en-US" altLang="ko-KR" sz="1600" dirty="0" smtClean="0"/>
          </a:p>
          <a:p>
            <a:pPr lvl="2"/>
            <a:endParaRPr lang="en-US" altLang="ko-KR" sz="1600" dirty="0"/>
          </a:p>
          <a:p>
            <a:pPr marL="447675" lvl="2" indent="0">
              <a:buNone/>
            </a:pPr>
            <a:r>
              <a:rPr lang="en-US" altLang="ko-KR" sz="1600" dirty="0" smtClean="0"/>
              <a:t> </a:t>
            </a:r>
            <a:endParaRPr lang="ko-KR" altLang="en-US" sz="1600" dirty="0" smtClean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ko-KR" sz="1600" dirty="0" smtClean="0"/>
              <a:t> </a:t>
            </a:r>
            <a:r>
              <a:rPr lang="en-US" altLang="ko-KR" sz="1600" dirty="0" err="1"/>
              <a:t>TortoiseGit</a:t>
            </a:r>
            <a:r>
              <a:rPr lang="ko-KR" altLang="en-US" sz="1600" dirty="0"/>
              <a:t>을 설치해서 사용</a:t>
            </a:r>
          </a:p>
          <a:p>
            <a:pPr lvl="2"/>
            <a:r>
              <a:rPr lang="ko-KR" altLang="en-US" sz="1600" dirty="0" smtClean="0"/>
              <a:t>참고 사이트 </a:t>
            </a:r>
            <a:r>
              <a:rPr lang="en-US" altLang="ko-KR" sz="1600" dirty="0" smtClean="0"/>
              <a:t>-  </a:t>
            </a:r>
            <a:r>
              <a:rPr lang="en-US" altLang="ko-KR" sz="1600" dirty="0"/>
              <a:t>“</a:t>
            </a:r>
            <a:r>
              <a:rPr lang="en-US" altLang="ko-KR" sz="1600" u="sng" dirty="0">
                <a:hlinkClick r:id="rId3"/>
              </a:rPr>
              <a:t>http://code.google.com/p/</a:t>
            </a:r>
            <a:r>
              <a:rPr lang="en-US" altLang="ko-KR" sz="1600" u="sng" dirty="0" err="1">
                <a:hlinkClick r:id="rId3"/>
              </a:rPr>
              <a:t>tortoisegit</a:t>
            </a:r>
            <a:r>
              <a:rPr lang="en-US" altLang="ko-KR" sz="1600" u="sng" dirty="0">
                <a:hlinkClick r:id="rId3"/>
              </a:rPr>
              <a:t>/</a:t>
            </a:r>
            <a:endParaRPr lang="en-US" altLang="ko-KR" sz="1600" dirty="0"/>
          </a:p>
          <a:p>
            <a:pPr lvl="2"/>
            <a:endParaRPr lang="en-US" altLang="ko-KR" sz="1600" dirty="0" smtClean="0"/>
          </a:p>
          <a:p>
            <a:pPr lvl="1">
              <a:buFont typeface="Wingdings" panose="05000000000000000000" pitchFamily="2" charset="2"/>
              <a:buChar char="Ø"/>
            </a:pPr>
            <a:endParaRPr lang="en-US" altLang="ko-KR" sz="1600" dirty="0"/>
          </a:p>
          <a:p>
            <a:pPr lvl="1">
              <a:buFont typeface="Wingdings" panose="05000000000000000000" pitchFamily="2" charset="2"/>
              <a:buChar char="Ø"/>
            </a:pPr>
            <a:endParaRPr lang="en-US" altLang="ko-KR" sz="1600" dirty="0" smtClean="0"/>
          </a:p>
          <a:p>
            <a:pPr lvl="1">
              <a:buFont typeface="Wingdings" panose="05000000000000000000" pitchFamily="2" charset="2"/>
              <a:buChar char="Ø"/>
            </a:pPr>
            <a:endParaRPr lang="ko-KR" altLang="en-US" sz="1600" dirty="0"/>
          </a:p>
          <a:p>
            <a:pPr lvl="1">
              <a:buFont typeface="Wingdings" panose="05000000000000000000" pitchFamily="2" charset="2"/>
              <a:buChar char="Ø"/>
            </a:pPr>
            <a:endParaRPr lang="ko-KR" altLang="en-US" sz="1600" dirty="0"/>
          </a:p>
          <a:p>
            <a:pPr lvl="1">
              <a:buFont typeface="Wingdings" panose="05000000000000000000" pitchFamily="2" charset="2"/>
              <a:buChar char="Ø"/>
            </a:pPr>
            <a:endParaRPr lang="en-US" altLang="ko-KR" sz="1600" dirty="0">
              <a:solidFill>
                <a:srgbClr val="222222"/>
              </a:solidFill>
              <a:latin typeface="+mn-ea"/>
            </a:endParaRPr>
          </a:p>
          <a:p>
            <a:pPr lvl="1"/>
            <a:endParaRPr lang="en-US" altLang="ko-KR" sz="1600" b="0" dirty="0" smtClean="0">
              <a:solidFill>
                <a:srgbClr val="222222"/>
              </a:solidFill>
              <a:latin typeface="+mn-ea"/>
            </a:endParaRPr>
          </a:p>
          <a:p>
            <a:pPr lvl="1"/>
            <a:endParaRPr lang="en-US" altLang="ko-KR" sz="1600" b="0" dirty="0">
              <a:solidFill>
                <a:srgbClr val="222222"/>
              </a:solidFill>
              <a:latin typeface="+mn-ea"/>
            </a:endParaRPr>
          </a:p>
          <a:p>
            <a:pPr lvl="1"/>
            <a:endParaRPr lang="en-US" altLang="ko-KR" sz="1600" b="0" dirty="0" smtClean="0">
              <a:solidFill>
                <a:srgbClr val="222222"/>
              </a:solidFill>
              <a:latin typeface="+mn-ea"/>
            </a:endParaRPr>
          </a:p>
          <a:p>
            <a:pPr lvl="1"/>
            <a:endParaRPr lang="en-US" altLang="ko-KR" sz="1600" b="0" dirty="0">
              <a:solidFill>
                <a:srgbClr val="222222"/>
              </a:solidFill>
              <a:latin typeface="+mn-ea"/>
            </a:endParaRPr>
          </a:p>
          <a:p>
            <a:pPr marL="266700" lvl="1" indent="0">
              <a:buNone/>
            </a:pPr>
            <a:endParaRPr lang="en-US" altLang="ko-KR" sz="1600" b="0" dirty="0">
              <a:solidFill>
                <a:srgbClr val="222222"/>
              </a:solidFill>
              <a:latin typeface="+mn-ea"/>
            </a:endParaRPr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</p:txBody>
      </p:sp>
      <p:sp>
        <p:nvSpPr>
          <p:cNvPr id="26" name="TextBox 25"/>
          <p:cNvSpPr txBox="1"/>
          <p:nvPr/>
        </p:nvSpPr>
        <p:spPr>
          <a:xfrm>
            <a:off x="1115616" y="3789040"/>
            <a:ext cx="648072" cy="50405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 fontScale="92500" lnSpcReduction="20000"/>
          </a:bodyPr>
          <a:lstStyle/>
          <a:p>
            <a:endParaRPr lang="ko-KR" altLang="en-US" sz="3600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488" y="2132856"/>
            <a:ext cx="3787527" cy="2200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190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201910"/>
            <a:ext cx="7560840" cy="548680"/>
          </a:xfrm>
        </p:spPr>
        <p:txBody>
          <a:bodyPr/>
          <a:lstStyle/>
          <a:p>
            <a:r>
              <a:rPr lang="en-US" altLang="ko-KR" sz="2800" dirty="0" smtClean="0"/>
              <a:t>4. </a:t>
            </a:r>
            <a:r>
              <a:rPr lang="en-US" altLang="ko-KR" sz="2800" dirty="0" err="1" smtClean="0"/>
              <a:t>Github</a:t>
            </a:r>
            <a:r>
              <a:rPr lang="ko-KR" altLang="en-US" sz="2800" dirty="0" smtClean="0"/>
              <a:t> 시작</a:t>
            </a:r>
            <a:endParaRPr lang="ko-KR" altLang="en-US" sz="28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39552" y="1085502"/>
            <a:ext cx="8604448" cy="5655865"/>
          </a:xfrm>
        </p:spPr>
        <p:txBody>
          <a:bodyPr/>
          <a:lstStyle/>
          <a:p>
            <a:r>
              <a:rPr lang="en-US" altLang="ko-KR" sz="2000" dirty="0" err="1" smtClean="0"/>
              <a:t>Git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설치</a:t>
            </a:r>
            <a:endParaRPr lang="en-US" altLang="ko-KR" sz="2000" dirty="0" smtClean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ko-KR" sz="1600" dirty="0" smtClean="0">
                <a:solidFill>
                  <a:srgbClr val="222222"/>
                </a:solidFill>
                <a:latin typeface="+mn-ea"/>
              </a:rPr>
              <a:t> </a:t>
            </a:r>
            <a:r>
              <a:rPr lang="en-US" altLang="ko-KR" sz="1600" dirty="0" err="1"/>
              <a:t>Git</a:t>
            </a:r>
            <a:r>
              <a:rPr lang="en-US" altLang="ko-KR" sz="1600" dirty="0"/>
              <a:t> </a:t>
            </a:r>
            <a:r>
              <a:rPr lang="ko-KR" altLang="en-US" sz="1600" dirty="0"/>
              <a:t>프로그램을 </a:t>
            </a:r>
            <a:r>
              <a:rPr lang="ko-KR" altLang="en-US" sz="1600" dirty="0" smtClean="0"/>
              <a:t>설치</a:t>
            </a:r>
            <a:r>
              <a:rPr lang="en-US" altLang="ko-KR" sz="1600" dirty="0" smtClean="0"/>
              <a:t>:  </a:t>
            </a:r>
            <a:r>
              <a:rPr lang="en-US" altLang="ko-KR" sz="1600" dirty="0">
                <a:hlinkClick r:id="rId2"/>
              </a:rPr>
              <a:t>http://</a:t>
            </a:r>
            <a:r>
              <a:rPr lang="en-US" altLang="ko-KR" sz="1600" dirty="0" smtClean="0">
                <a:hlinkClick r:id="rId2"/>
              </a:rPr>
              <a:t>git-scm.com/download/win</a:t>
            </a:r>
            <a:endParaRPr lang="en-US" altLang="ko-KR" sz="1600" dirty="0" smtClean="0"/>
          </a:p>
          <a:p>
            <a:pPr lvl="2"/>
            <a:r>
              <a:rPr lang="en-US" altLang="ko-KR" sz="1600" dirty="0" err="1"/>
              <a:t>Git</a:t>
            </a:r>
            <a:r>
              <a:rPr lang="en-US" altLang="ko-KR" sz="1600" dirty="0"/>
              <a:t> </a:t>
            </a:r>
            <a:r>
              <a:rPr lang="ko-KR" altLang="en-US" sz="1600" dirty="0" smtClean="0"/>
              <a:t>설치 및 </a:t>
            </a:r>
            <a:r>
              <a:rPr lang="en-US" altLang="ko-KR" sz="1600" dirty="0" smtClean="0"/>
              <a:t>“</a:t>
            </a:r>
            <a:r>
              <a:rPr lang="en-US" altLang="ko-KR" sz="1600" dirty="0" err="1" smtClean="0"/>
              <a:t>Git</a:t>
            </a:r>
            <a:r>
              <a:rPr lang="en-US" altLang="ko-KR" sz="1600" dirty="0" smtClean="0"/>
              <a:t> Bash” </a:t>
            </a:r>
            <a:r>
              <a:rPr lang="ko-KR" altLang="en-US" sz="1600" dirty="0"/>
              <a:t>실행</a:t>
            </a:r>
          </a:p>
          <a:p>
            <a:pPr lvl="2"/>
            <a:endParaRPr lang="en-US" altLang="ko-KR" sz="1600" dirty="0" smtClean="0"/>
          </a:p>
          <a:p>
            <a:pPr lvl="2"/>
            <a:endParaRPr lang="en-US" altLang="ko-KR" sz="1600" dirty="0"/>
          </a:p>
          <a:p>
            <a:pPr lvl="2"/>
            <a:endParaRPr lang="en-US" altLang="ko-KR" sz="1600" dirty="0" smtClean="0"/>
          </a:p>
          <a:p>
            <a:pPr lvl="2"/>
            <a:endParaRPr lang="en-US" altLang="ko-KR" sz="1600" dirty="0"/>
          </a:p>
          <a:p>
            <a:pPr lvl="2"/>
            <a:endParaRPr lang="en-US" altLang="ko-KR" sz="1600" dirty="0" smtClean="0"/>
          </a:p>
          <a:p>
            <a:pPr lvl="2"/>
            <a:endParaRPr lang="en-US" altLang="ko-KR" sz="1600" dirty="0"/>
          </a:p>
          <a:p>
            <a:pPr lvl="2"/>
            <a:endParaRPr lang="en-US" altLang="ko-KR" sz="1600" dirty="0" smtClean="0"/>
          </a:p>
          <a:p>
            <a:pPr lvl="2"/>
            <a:endParaRPr lang="en-US" altLang="ko-KR" sz="1600" dirty="0"/>
          </a:p>
          <a:p>
            <a:pPr lvl="2"/>
            <a:endParaRPr lang="en-US" altLang="ko-KR" sz="1600" dirty="0" smtClean="0"/>
          </a:p>
          <a:p>
            <a:pPr lvl="2"/>
            <a:endParaRPr lang="en-US" altLang="ko-KR" sz="1600" dirty="0" smtClean="0"/>
          </a:p>
          <a:p>
            <a:pPr lvl="2"/>
            <a:endParaRPr lang="en-US" altLang="ko-KR" sz="1600" dirty="0" smtClean="0"/>
          </a:p>
          <a:p>
            <a:pPr lvl="1">
              <a:buFont typeface="Wingdings" panose="05000000000000000000" pitchFamily="2" charset="2"/>
              <a:buChar char="Ø"/>
            </a:pPr>
            <a:endParaRPr lang="en-US" altLang="ko-KR" sz="1600" dirty="0"/>
          </a:p>
          <a:p>
            <a:pPr lvl="1">
              <a:buFont typeface="Wingdings" panose="05000000000000000000" pitchFamily="2" charset="2"/>
              <a:buChar char="Ø"/>
            </a:pPr>
            <a:endParaRPr lang="en-US" altLang="ko-KR" sz="1600" dirty="0" smtClean="0"/>
          </a:p>
          <a:p>
            <a:pPr lvl="1">
              <a:buFont typeface="Wingdings" panose="05000000000000000000" pitchFamily="2" charset="2"/>
              <a:buChar char="Ø"/>
            </a:pPr>
            <a:endParaRPr lang="ko-KR" altLang="en-US" sz="1600" dirty="0"/>
          </a:p>
          <a:p>
            <a:pPr lvl="1">
              <a:buFont typeface="Wingdings" panose="05000000000000000000" pitchFamily="2" charset="2"/>
              <a:buChar char="Ø"/>
            </a:pPr>
            <a:endParaRPr lang="ko-KR" altLang="en-US" sz="1600" dirty="0"/>
          </a:p>
          <a:p>
            <a:pPr lvl="1">
              <a:buFont typeface="Wingdings" panose="05000000000000000000" pitchFamily="2" charset="2"/>
              <a:buChar char="Ø"/>
            </a:pPr>
            <a:endParaRPr lang="en-US" altLang="ko-KR" sz="1600" dirty="0">
              <a:solidFill>
                <a:srgbClr val="222222"/>
              </a:solidFill>
              <a:latin typeface="+mn-ea"/>
            </a:endParaRPr>
          </a:p>
          <a:p>
            <a:pPr lvl="1"/>
            <a:endParaRPr lang="en-US" altLang="ko-KR" sz="1600" b="0" dirty="0" smtClean="0">
              <a:solidFill>
                <a:srgbClr val="222222"/>
              </a:solidFill>
              <a:latin typeface="+mn-ea"/>
            </a:endParaRPr>
          </a:p>
          <a:p>
            <a:pPr lvl="1"/>
            <a:endParaRPr lang="en-US" altLang="ko-KR" sz="1600" b="0" dirty="0">
              <a:solidFill>
                <a:srgbClr val="222222"/>
              </a:solidFill>
              <a:latin typeface="+mn-ea"/>
            </a:endParaRPr>
          </a:p>
          <a:p>
            <a:pPr lvl="1"/>
            <a:endParaRPr lang="en-US" altLang="ko-KR" sz="1600" b="0" dirty="0" smtClean="0">
              <a:solidFill>
                <a:srgbClr val="222222"/>
              </a:solidFill>
              <a:latin typeface="+mn-ea"/>
            </a:endParaRPr>
          </a:p>
          <a:p>
            <a:pPr lvl="1"/>
            <a:endParaRPr lang="en-US" altLang="ko-KR" sz="1600" b="0" dirty="0">
              <a:solidFill>
                <a:srgbClr val="222222"/>
              </a:solidFill>
              <a:latin typeface="+mn-ea"/>
            </a:endParaRPr>
          </a:p>
          <a:p>
            <a:pPr marL="266700" lvl="1" indent="0">
              <a:buNone/>
            </a:pPr>
            <a:endParaRPr lang="en-US" altLang="ko-KR" sz="1600" b="0" dirty="0">
              <a:solidFill>
                <a:srgbClr val="222222"/>
              </a:solidFill>
              <a:latin typeface="+mn-ea"/>
            </a:endParaRPr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</p:txBody>
      </p:sp>
      <p:sp>
        <p:nvSpPr>
          <p:cNvPr id="26" name="TextBox 25"/>
          <p:cNvSpPr txBox="1"/>
          <p:nvPr/>
        </p:nvSpPr>
        <p:spPr>
          <a:xfrm>
            <a:off x="1115616" y="3789040"/>
            <a:ext cx="648072" cy="50405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 fontScale="92500" lnSpcReduction="20000"/>
          </a:bodyPr>
          <a:lstStyle/>
          <a:p>
            <a:endParaRPr lang="ko-KR" altLang="en-US" sz="3600" dirty="0" smtClean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5785" y="2679584"/>
            <a:ext cx="4186309" cy="264398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2679584"/>
            <a:ext cx="3224901" cy="2643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742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201910"/>
            <a:ext cx="7560840" cy="548680"/>
          </a:xfrm>
        </p:spPr>
        <p:txBody>
          <a:bodyPr/>
          <a:lstStyle/>
          <a:p>
            <a:r>
              <a:rPr lang="en-US" altLang="ko-KR" sz="2800" dirty="0" smtClean="0"/>
              <a:t>4. </a:t>
            </a:r>
            <a:r>
              <a:rPr lang="en-US" altLang="ko-KR" sz="2800" dirty="0" err="1" smtClean="0"/>
              <a:t>Github</a:t>
            </a:r>
            <a:r>
              <a:rPr lang="ko-KR" altLang="en-US" sz="2800" dirty="0" smtClean="0"/>
              <a:t> 시작</a:t>
            </a:r>
            <a:endParaRPr lang="ko-KR" altLang="en-US" sz="28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39552" y="1085502"/>
            <a:ext cx="8604448" cy="5655865"/>
          </a:xfrm>
        </p:spPr>
        <p:txBody>
          <a:bodyPr/>
          <a:lstStyle/>
          <a:p>
            <a:r>
              <a:rPr lang="ko-KR" altLang="en-US" sz="2000" dirty="0"/>
              <a:t>사용자 정보 </a:t>
            </a:r>
            <a:r>
              <a:rPr lang="ko-KR" altLang="en-US" sz="2000" dirty="0" smtClean="0"/>
              <a:t>설정</a:t>
            </a:r>
            <a:endParaRPr lang="en-US" altLang="ko-KR" sz="2000" dirty="0" smtClean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ko-KR" sz="1600" dirty="0" smtClean="0">
                <a:solidFill>
                  <a:srgbClr val="222222"/>
                </a:solidFill>
                <a:latin typeface="+mn-ea"/>
              </a:rPr>
              <a:t> </a:t>
            </a:r>
            <a:r>
              <a:rPr lang="ko-KR" altLang="en-US" sz="1600" dirty="0"/>
              <a:t>먼저</a:t>
            </a:r>
            <a:r>
              <a:rPr lang="en-US" altLang="ko-KR" sz="1600" dirty="0"/>
              <a:t>, </a:t>
            </a:r>
            <a:r>
              <a:rPr lang="en-US" altLang="ko-KR" sz="1600" u="sng" dirty="0">
                <a:hlinkClick r:id="rId2"/>
              </a:rPr>
              <a:t>GitHub.com</a:t>
            </a:r>
            <a:r>
              <a:rPr lang="ko-KR" altLang="en-US" sz="1600" dirty="0"/>
              <a:t>에 </a:t>
            </a:r>
            <a:r>
              <a:rPr lang="ko-KR" altLang="en-US" sz="1600" dirty="0" smtClean="0"/>
              <a:t>가입</a:t>
            </a:r>
            <a:r>
              <a:rPr lang="en-US" altLang="ko-KR" sz="1600" dirty="0" smtClean="0"/>
              <a:t>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ko-KR" sz="1600" dirty="0" smtClean="0"/>
              <a:t> </a:t>
            </a:r>
            <a:r>
              <a:rPr lang="ko-KR" altLang="en-US" sz="1600" dirty="0"/>
              <a:t>개의 단계를 거쳐서 입력을 마치면 가입된 </a:t>
            </a:r>
            <a:r>
              <a:rPr lang="ko-KR" altLang="en-US" sz="1600" dirty="0" err="1"/>
              <a:t>이메일을</a:t>
            </a:r>
            <a:r>
              <a:rPr lang="ko-KR" altLang="en-US" sz="1600" dirty="0"/>
              <a:t> 통하여 확인</a:t>
            </a:r>
            <a:r>
              <a:rPr lang="en-US" altLang="ko-KR" sz="1600" dirty="0"/>
              <a:t>(verify)</a:t>
            </a:r>
            <a:r>
              <a:rPr lang="ko-KR" altLang="en-US" sz="1600" dirty="0"/>
              <a:t>를 요구하며</a:t>
            </a:r>
            <a:r>
              <a:rPr lang="en-US" altLang="ko-KR" sz="1600" dirty="0"/>
              <a:t>, </a:t>
            </a:r>
            <a:r>
              <a:rPr lang="ko-KR" altLang="en-US" sz="1600" dirty="0"/>
              <a:t>등록된 </a:t>
            </a:r>
            <a:r>
              <a:rPr lang="ko-KR" altLang="en-US" sz="1600" dirty="0" err="1"/>
              <a:t>이메일에서</a:t>
            </a:r>
            <a:r>
              <a:rPr lang="ko-KR" altLang="en-US" sz="1600" dirty="0"/>
              <a:t> “</a:t>
            </a:r>
            <a:r>
              <a:rPr lang="en-US" altLang="ko-KR" sz="1600" dirty="0"/>
              <a:t>Verify email address”</a:t>
            </a:r>
            <a:r>
              <a:rPr lang="ko-KR" altLang="en-US" sz="1600" dirty="0"/>
              <a:t>를 눌러주면 된다</a:t>
            </a:r>
            <a:r>
              <a:rPr lang="en-US" altLang="ko-KR" sz="1600" dirty="0" smtClean="0"/>
              <a:t>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ko-KR" sz="1600" dirty="0"/>
              <a:t> Username</a:t>
            </a:r>
            <a:r>
              <a:rPr lang="ko-KR" altLang="en-US" sz="1600" dirty="0"/>
              <a:t>과 </a:t>
            </a:r>
            <a:r>
              <a:rPr lang="en-US" altLang="ko-KR" sz="1600" dirty="0"/>
              <a:t>Password</a:t>
            </a:r>
            <a:r>
              <a:rPr lang="ko-KR" altLang="en-US" sz="1600" dirty="0"/>
              <a:t>을 입력하여 </a:t>
            </a:r>
            <a:r>
              <a:rPr lang="en-US" altLang="ko-KR" sz="1600" dirty="0" err="1"/>
              <a:t>Github</a:t>
            </a:r>
            <a:r>
              <a:rPr lang="ko-KR" altLang="en-US" sz="1600" dirty="0"/>
              <a:t>로 들어간다</a:t>
            </a:r>
            <a:r>
              <a:rPr lang="en-US" altLang="ko-KR" sz="1600" dirty="0"/>
              <a:t>.</a:t>
            </a:r>
            <a:endParaRPr lang="ko-KR" altLang="en-US" sz="1600" dirty="0"/>
          </a:p>
          <a:p>
            <a:pPr lvl="1">
              <a:buFont typeface="Wingdings" panose="05000000000000000000" pitchFamily="2" charset="2"/>
              <a:buChar char="Ø"/>
            </a:pPr>
            <a:endParaRPr lang="ko-KR" altLang="en-US" sz="1600" dirty="0"/>
          </a:p>
          <a:p>
            <a:pPr lvl="1">
              <a:buFont typeface="Wingdings" panose="05000000000000000000" pitchFamily="2" charset="2"/>
              <a:buChar char="Ø"/>
            </a:pPr>
            <a:endParaRPr lang="en-US" altLang="ko-KR" sz="1600" dirty="0"/>
          </a:p>
          <a:p>
            <a:pPr lvl="1">
              <a:buFont typeface="Wingdings" panose="05000000000000000000" pitchFamily="2" charset="2"/>
              <a:buChar char="Ø"/>
            </a:pPr>
            <a:endParaRPr lang="en-US" altLang="ko-KR" sz="1600" dirty="0" smtClean="0"/>
          </a:p>
          <a:p>
            <a:pPr lvl="1">
              <a:buFont typeface="Wingdings" panose="05000000000000000000" pitchFamily="2" charset="2"/>
              <a:buChar char="Ø"/>
            </a:pPr>
            <a:endParaRPr lang="ko-KR" altLang="en-US" sz="1600" dirty="0"/>
          </a:p>
          <a:p>
            <a:pPr lvl="1">
              <a:buFont typeface="Wingdings" panose="05000000000000000000" pitchFamily="2" charset="2"/>
              <a:buChar char="Ø"/>
            </a:pPr>
            <a:endParaRPr lang="ko-KR" altLang="en-US" sz="1600" dirty="0"/>
          </a:p>
          <a:p>
            <a:pPr lvl="1">
              <a:buFont typeface="Wingdings" panose="05000000000000000000" pitchFamily="2" charset="2"/>
              <a:buChar char="Ø"/>
            </a:pPr>
            <a:endParaRPr lang="en-US" altLang="ko-KR" sz="1600" dirty="0">
              <a:solidFill>
                <a:srgbClr val="222222"/>
              </a:solidFill>
              <a:latin typeface="+mn-ea"/>
            </a:endParaRPr>
          </a:p>
          <a:p>
            <a:pPr lvl="1"/>
            <a:endParaRPr lang="en-US" altLang="ko-KR" sz="1600" b="0" dirty="0" smtClean="0">
              <a:solidFill>
                <a:srgbClr val="222222"/>
              </a:solidFill>
              <a:latin typeface="+mn-ea"/>
            </a:endParaRPr>
          </a:p>
          <a:p>
            <a:pPr lvl="1"/>
            <a:endParaRPr lang="en-US" altLang="ko-KR" sz="1600" b="0" dirty="0">
              <a:solidFill>
                <a:srgbClr val="222222"/>
              </a:solidFill>
              <a:latin typeface="+mn-ea"/>
            </a:endParaRPr>
          </a:p>
          <a:p>
            <a:pPr lvl="1"/>
            <a:endParaRPr lang="en-US" altLang="ko-KR" sz="1600" b="0" dirty="0" smtClean="0">
              <a:solidFill>
                <a:srgbClr val="222222"/>
              </a:solidFill>
              <a:latin typeface="+mn-ea"/>
            </a:endParaRPr>
          </a:p>
          <a:p>
            <a:pPr lvl="1"/>
            <a:endParaRPr lang="en-US" altLang="ko-KR" sz="1600" b="0" dirty="0">
              <a:solidFill>
                <a:srgbClr val="222222"/>
              </a:solidFill>
              <a:latin typeface="+mn-ea"/>
            </a:endParaRPr>
          </a:p>
          <a:p>
            <a:pPr marL="266700" lvl="1" indent="0">
              <a:buNone/>
            </a:pPr>
            <a:endParaRPr lang="en-US" altLang="ko-KR" sz="1600" b="0" dirty="0">
              <a:solidFill>
                <a:srgbClr val="222222"/>
              </a:solidFill>
              <a:latin typeface="+mn-ea"/>
            </a:endParaRPr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</p:txBody>
      </p:sp>
      <p:sp>
        <p:nvSpPr>
          <p:cNvPr id="26" name="TextBox 25"/>
          <p:cNvSpPr txBox="1"/>
          <p:nvPr/>
        </p:nvSpPr>
        <p:spPr>
          <a:xfrm>
            <a:off x="1115616" y="3789040"/>
            <a:ext cx="648072" cy="50405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 fontScale="92500" lnSpcReduction="20000"/>
          </a:bodyPr>
          <a:lstStyle/>
          <a:p>
            <a:endParaRPr lang="ko-KR" altLang="en-US" sz="3600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703" y="2935345"/>
            <a:ext cx="1946168" cy="226031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8139" y="2911093"/>
            <a:ext cx="2351525" cy="2505962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4932" y="2852937"/>
            <a:ext cx="3256589" cy="302736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2871" y="3779867"/>
            <a:ext cx="4189064" cy="296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027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201910"/>
            <a:ext cx="7560840" cy="548680"/>
          </a:xfrm>
        </p:spPr>
        <p:txBody>
          <a:bodyPr/>
          <a:lstStyle/>
          <a:p>
            <a:r>
              <a:rPr lang="en-US" altLang="ko-KR" sz="2800" dirty="0" smtClean="0"/>
              <a:t>4. </a:t>
            </a:r>
            <a:r>
              <a:rPr lang="en-US" altLang="ko-KR" sz="2800" dirty="0" err="1" smtClean="0"/>
              <a:t>Github</a:t>
            </a:r>
            <a:r>
              <a:rPr lang="ko-KR" altLang="en-US" sz="2800" dirty="0" smtClean="0"/>
              <a:t> 시작</a:t>
            </a:r>
            <a:endParaRPr lang="ko-KR" altLang="en-US" sz="28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39552" y="1085502"/>
            <a:ext cx="8604448" cy="5655865"/>
          </a:xfrm>
        </p:spPr>
        <p:txBody>
          <a:bodyPr/>
          <a:lstStyle/>
          <a:p>
            <a:r>
              <a:rPr lang="ko-KR" altLang="en-US" sz="2000" dirty="0"/>
              <a:t>새로운 </a:t>
            </a:r>
            <a:r>
              <a:rPr lang="en-US" altLang="ko-KR" sz="2000" dirty="0"/>
              <a:t>Repository </a:t>
            </a:r>
            <a:r>
              <a:rPr lang="ko-KR" altLang="en-US" sz="2000" dirty="0"/>
              <a:t>생성</a:t>
            </a:r>
            <a:endParaRPr lang="en-US" altLang="ko-KR" sz="2000" dirty="0" smtClean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ko-KR" sz="1600" dirty="0" smtClean="0">
                <a:solidFill>
                  <a:srgbClr val="222222"/>
                </a:solidFill>
                <a:latin typeface="+mn-ea"/>
              </a:rPr>
              <a:t> </a:t>
            </a:r>
            <a:r>
              <a:rPr lang="en-US" altLang="ko-KR" sz="1600" dirty="0"/>
              <a:t>Username</a:t>
            </a:r>
            <a:r>
              <a:rPr lang="ko-KR" altLang="en-US" sz="1600" dirty="0"/>
              <a:t>과 </a:t>
            </a:r>
            <a:r>
              <a:rPr lang="en-US" altLang="ko-KR" sz="1600" dirty="0"/>
              <a:t>Password</a:t>
            </a:r>
            <a:r>
              <a:rPr lang="ko-KR" altLang="en-US" sz="1600" dirty="0"/>
              <a:t>을 입력하여 </a:t>
            </a:r>
            <a:r>
              <a:rPr lang="en-US" altLang="ko-KR" sz="1600" dirty="0" err="1"/>
              <a:t>Github</a:t>
            </a:r>
            <a:r>
              <a:rPr lang="ko-KR" altLang="en-US" sz="1600" dirty="0"/>
              <a:t>로 </a:t>
            </a:r>
            <a:r>
              <a:rPr lang="ko-KR" altLang="en-US" sz="1600" dirty="0" smtClean="0"/>
              <a:t>들어가면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아래 그림이 나타난다</a:t>
            </a:r>
            <a:r>
              <a:rPr lang="en-US" altLang="ko-KR" sz="1600" dirty="0" smtClean="0"/>
              <a:t>.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US" altLang="ko-KR" sz="1600" dirty="0" smtClean="0"/>
          </a:p>
          <a:p>
            <a:pPr lvl="1">
              <a:buFont typeface="Wingdings" panose="05000000000000000000" pitchFamily="2" charset="2"/>
              <a:buChar char="Ø"/>
            </a:pPr>
            <a:endParaRPr lang="en-US" altLang="ko-KR" sz="1600" dirty="0"/>
          </a:p>
          <a:p>
            <a:pPr lvl="1">
              <a:buFont typeface="Wingdings" panose="05000000000000000000" pitchFamily="2" charset="2"/>
              <a:buChar char="Ø"/>
            </a:pPr>
            <a:endParaRPr lang="en-US" altLang="ko-KR" sz="1600" dirty="0" smtClean="0"/>
          </a:p>
          <a:p>
            <a:pPr lvl="1">
              <a:buFont typeface="Wingdings" panose="05000000000000000000" pitchFamily="2" charset="2"/>
              <a:buChar char="Ø"/>
            </a:pPr>
            <a:endParaRPr lang="en-US" altLang="ko-KR" sz="1600" dirty="0"/>
          </a:p>
          <a:p>
            <a:pPr lvl="1">
              <a:buFont typeface="Wingdings" panose="05000000000000000000" pitchFamily="2" charset="2"/>
              <a:buChar char="Ø"/>
            </a:pPr>
            <a:endParaRPr lang="en-US" altLang="ko-KR" sz="1600" dirty="0" smtClean="0"/>
          </a:p>
          <a:p>
            <a:pPr lvl="1">
              <a:buFont typeface="Wingdings" panose="05000000000000000000" pitchFamily="2" charset="2"/>
              <a:buChar char="Ø"/>
            </a:pPr>
            <a:endParaRPr lang="en-US" altLang="ko-KR" sz="1600" dirty="0" smtClean="0"/>
          </a:p>
          <a:p>
            <a:pPr lvl="1">
              <a:buFont typeface="Wingdings" panose="05000000000000000000" pitchFamily="2" charset="2"/>
              <a:buChar char="Ø"/>
            </a:pPr>
            <a:endParaRPr lang="en-US" altLang="ko-KR" sz="1600" dirty="0"/>
          </a:p>
          <a:p>
            <a:pPr lvl="1">
              <a:buFont typeface="Wingdings" panose="05000000000000000000" pitchFamily="2" charset="2"/>
              <a:buChar char="Ø"/>
            </a:pPr>
            <a:endParaRPr lang="en-US" altLang="ko-KR" sz="1600" dirty="0" smtClean="0"/>
          </a:p>
          <a:p>
            <a:pPr lvl="2"/>
            <a:r>
              <a:rPr lang="en-US" altLang="ko-KR" sz="1600" dirty="0"/>
              <a:t>Repository name</a:t>
            </a:r>
            <a:r>
              <a:rPr lang="ko-KR" altLang="en-US" sz="1600" dirty="0"/>
              <a:t>에 저장소 </a:t>
            </a:r>
            <a:r>
              <a:rPr lang="ko-KR" altLang="en-US" sz="1600" dirty="0" smtClean="0"/>
              <a:t>이름 입력</a:t>
            </a:r>
            <a:r>
              <a:rPr lang="en-US" altLang="ko-KR" sz="1600" dirty="0" smtClean="0"/>
              <a:t>.</a:t>
            </a:r>
            <a:r>
              <a:rPr lang="ko-KR" altLang="en-US" sz="1600" dirty="0" smtClean="0"/>
              <a:t> </a:t>
            </a:r>
            <a:r>
              <a:rPr lang="en-US" altLang="ko-KR" sz="1600" dirty="0"/>
              <a:t>(</a:t>
            </a:r>
            <a:r>
              <a:rPr lang="ko-KR" altLang="en-US" sz="1600" dirty="0"/>
              <a:t>저장소에 짧고 기억할만한 이름을 준다</a:t>
            </a:r>
            <a:r>
              <a:rPr lang="en-US" altLang="ko-KR" sz="1600" dirty="0"/>
              <a:t>.)</a:t>
            </a:r>
            <a:endParaRPr lang="ko-KR" altLang="en-US" sz="1600" dirty="0"/>
          </a:p>
          <a:p>
            <a:pPr lvl="2"/>
            <a:r>
              <a:rPr lang="en-US" altLang="ko-KR" sz="1600" dirty="0"/>
              <a:t>Description</a:t>
            </a:r>
            <a:r>
              <a:rPr lang="ko-KR" altLang="en-US" sz="1600" dirty="0"/>
              <a:t>에 저장소에 대한 설명을 </a:t>
            </a:r>
            <a:r>
              <a:rPr lang="ko-KR" altLang="en-US" sz="1600" dirty="0" smtClean="0"/>
              <a:t>입력</a:t>
            </a:r>
            <a:r>
              <a:rPr lang="en-US" altLang="ko-KR" sz="1600" dirty="0" smtClean="0"/>
              <a:t>.</a:t>
            </a:r>
            <a:endParaRPr lang="ko-KR" altLang="en-US" sz="1600" dirty="0"/>
          </a:p>
          <a:p>
            <a:pPr lvl="2"/>
            <a:r>
              <a:rPr lang="en-US" altLang="ko-KR" sz="1600" dirty="0"/>
              <a:t>Public, Private</a:t>
            </a:r>
            <a:r>
              <a:rPr lang="ko-KR" altLang="en-US" sz="1600" dirty="0"/>
              <a:t>으로 공공 저장소를 만들지</a:t>
            </a:r>
            <a:r>
              <a:rPr lang="en-US" altLang="ko-KR" sz="1600" dirty="0"/>
              <a:t>, </a:t>
            </a:r>
            <a:r>
              <a:rPr lang="ko-KR" altLang="en-US" sz="1600" dirty="0"/>
              <a:t>개인 저장소를 만들지 </a:t>
            </a:r>
            <a:r>
              <a:rPr lang="ko-KR" altLang="en-US" sz="1600" dirty="0" smtClean="0"/>
              <a:t>선택</a:t>
            </a:r>
            <a:r>
              <a:rPr lang="en-US" altLang="ko-KR" sz="1600" dirty="0" smtClean="0"/>
              <a:t>.</a:t>
            </a:r>
            <a:endParaRPr lang="ko-KR" altLang="en-US" sz="1600" dirty="0"/>
          </a:p>
          <a:p>
            <a:pPr lvl="2"/>
            <a:r>
              <a:rPr lang="en-US" altLang="ko-KR" sz="1600" dirty="0"/>
              <a:t>README</a:t>
            </a:r>
            <a:r>
              <a:rPr lang="ko-KR" altLang="en-US" sz="1600" dirty="0"/>
              <a:t>를 만들면</a:t>
            </a:r>
            <a:r>
              <a:rPr lang="en-US" altLang="ko-KR" sz="1600" dirty="0"/>
              <a:t>, </a:t>
            </a:r>
            <a:r>
              <a:rPr lang="ko-KR" altLang="en-US" sz="1600" dirty="0"/>
              <a:t>저장소에 대한 상세 설명 등을 쓸 수 </a:t>
            </a:r>
            <a:r>
              <a:rPr lang="ko-KR" altLang="en-US" sz="1600" dirty="0" smtClean="0"/>
              <a:t>있음</a:t>
            </a:r>
            <a:r>
              <a:rPr lang="en-US" altLang="ko-KR" sz="1600" dirty="0" smtClean="0"/>
              <a:t>. </a:t>
            </a:r>
            <a:endParaRPr lang="ko-KR" altLang="en-US" sz="1600" dirty="0"/>
          </a:p>
          <a:p>
            <a:pPr lvl="2"/>
            <a:r>
              <a:rPr lang="en-US" altLang="ko-KR" sz="1600" dirty="0"/>
              <a:t>“Create repository”</a:t>
            </a:r>
            <a:r>
              <a:rPr lang="ko-KR" altLang="en-US" sz="1600" dirty="0"/>
              <a:t>를 클릭하면 새로운 </a:t>
            </a:r>
            <a:r>
              <a:rPr lang="en-US" altLang="ko-KR" sz="1600" dirty="0"/>
              <a:t>Repository</a:t>
            </a:r>
            <a:r>
              <a:rPr lang="ko-KR" altLang="en-US" sz="1600" dirty="0"/>
              <a:t>가 한 개 </a:t>
            </a:r>
            <a:r>
              <a:rPr lang="ko-KR" altLang="en-US" sz="1600" dirty="0" smtClean="0"/>
              <a:t>생성</a:t>
            </a:r>
            <a:r>
              <a:rPr lang="en-US" altLang="ko-KR" sz="1600" dirty="0" smtClean="0"/>
              <a:t>.</a:t>
            </a:r>
            <a:endParaRPr lang="ko-KR" altLang="en-US" sz="1600" dirty="0"/>
          </a:p>
          <a:p>
            <a:pPr lvl="1">
              <a:buFont typeface="Wingdings" panose="05000000000000000000" pitchFamily="2" charset="2"/>
              <a:buChar char="Ø"/>
            </a:pPr>
            <a:endParaRPr lang="en-US" altLang="ko-KR" sz="1600" dirty="0"/>
          </a:p>
          <a:p>
            <a:pPr lvl="1">
              <a:buFont typeface="Wingdings" panose="05000000000000000000" pitchFamily="2" charset="2"/>
              <a:buChar char="Ø"/>
            </a:pPr>
            <a:endParaRPr lang="en-US" altLang="ko-KR" sz="1600" dirty="0" smtClean="0"/>
          </a:p>
          <a:p>
            <a:pPr lvl="1">
              <a:buFont typeface="Wingdings" panose="05000000000000000000" pitchFamily="2" charset="2"/>
              <a:buChar char="Ø"/>
            </a:pPr>
            <a:endParaRPr lang="ko-KR" altLang="en-US" sz="1600" dirty="0"/>
          </a:p>
          <a:p>
            <a:pPr lvl="1">
              <a:buFont typeface="Wingdings" panose="05000000000000000000" pitchFamily="2" charset="2"/>
              <a:buChar char="Ø"/>
            </a:pPr>
            <a:endParaRPr lang="ko-KR" altLang="en-US" sz="1600" dirty="0"/>
          </a:p>
          <a:p>
            <a:pPr lvl="1">
              <a:buFont typeface="Wingdings" panose="05000000000000000000" pitchFamily="2" charset="2"/>
              <a:buChar char="Ø"/>
            </a:pPr>
            <a:endParaRPr lang="en-US" altLang="ko-KR" sz="1600" dirty="0">
              <a:solidFill>
                <a:srgbClr val="222222"/>
              </a:solidFill>
              <a:latin typeface="+mn-ea"/>
            </a:endParaRPr>
          </a:p>
          <a:p>
            <a:pPr lvl="1"/>
            <a:endParaRPr lang="en-US" altLang="ko-KR" sz="1600" b="0" dirty="0" smtClean="0">
              <a:solidFill>
                <a:srgbClr val="222222"/>
              </a:solidFill>
              <a:latin typeface="+mn-ea"/>
            </a:endParaRPr>
          </a:p>
          <a:p>
            <a:pPr lvl="1"/>
            <a:endParaRPr lang="en-US" altLang="ko-KR" sz="1600" b="0" dirty="0">
              <a:solidFill>
                <a:srgbClr val="222222"/>
              </a:solidFill>
              <a:latin typeface="+mn-ea"/>
            </a:endParaRPr>
          </a:p>
          <a:p>
            <a:pPr lvl="1"/>
            <a:endParaRPr lang="en-US" altLang="ko-KR" sz="1600" b="0" dirty="0" smtClean="0">
              <a:solidFill>
                <a:srgbClr val="222222"/>
              </a:solidFill>
              <a:latin typeface="+mn-ea"/>
            </a:endParaRPr>
          </a:p>
          <a:p>
            <a:pPr lvl="1"/>
            <a:endParaRPr lang="en-US" altLang="ko-KR" sz="1600" b="0" dirty="0">
              <a:solidFill>
                <a:srgbClr val="222222"/>
              </a:solidFill>
              <a:latin typeface="+mn-ea"/>
            </a:endParaRPr>
          </a:p>
          <a:p>
            <a:pPr marL="266700" lvl="1" indent="0">
              <a:buNone/>
            </a:pPr>
            <a:endParaRPr lang="en-US" altLang="ko-KR" sz="1600" b="0" dirty="0">
              <a:solidFill>
                <a:srgbClr val="222222"/>
              </a:solidFill>
              <a:latin typeface="+mn-ea"/>
            </a:endParaRPr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</p:txBody>
      </p:sp>
      <p:sp>
        <p:nvSpPr>
          <p:cNvPr id="26" name="TextBox 25"/>
          <p:cNvSpPr txBox="1"/>
          <p:nvPr/>
        </p:nvSpPr>
        <p:spPr>
          <a:xfrm>
            <a:off x="1115616" y="3789040"/>
            <a:ext cx="648072" cy="50405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 fontScale="92500" lnSpcReduction="20000"/>
          </a:bodyPr>
          <a:lstStyle/>
          <a:p>
            <a:endParaRPr lang="ko-KR" altLang="en-US" sz="36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988840"/>
            <a:ext cx="3096344" cy="271469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8" y="2093274"/>
            <a:ext cx="4393639" cy="2505826"/>
          </a:xfrm>
          <a:prstGeom prst="rect">
            <a:avLst/>
          </a:prstGeom>
        </p:spPr>
      </p:pic>
      <p:sp>
        <p:nvSpPr>
          <p:cNvPr id="7" name="오른쪽 화살표 6"/>
          <p:cNvSpPr/>
          <p:nvPr/>
        </p:nvSpPr>
        <p:spPr>
          <a:xfrm>
            <a:off x="3851920" y="3140968"/>
            <a:ext cx="648072" cy="43204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5790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201910"/>
            <a:ext cx="7560840" cy="548680"/>
          </a:xfrm>
        </p:spPr>
        <p:txBody>
          <a:bodyPr/>
          <a:lstStyle/>
          <a:p>
            <a:r>
              <a:rPr lang="en-US" altLang="ko-KR" sz="2800" dirty="0" smtClean="0"/>
              <a:t>4. </a:t>
            </a:r>
            <a:r>
              <a:rPr lang="en-US" altLang="ko-KR" sz="2800" dirty="0" err="1" smtClean="0"/>
              <a:t>Github</a:t>
            </a:r>
            <a:r>
              <a:rPr lang="ko-KR" altLang="en-US" sz="2800" dirty="0" smtClean="0"/>
              <a:t> 시작</a:t>
            </a:r>
            <a:endParaRPr lang="ko-KR" altLang="en-US" sz="28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39552" y="1085502"/>
            <a:ext cx="8604448" cy="5655865"/>
          </a:xfrm>
        </p:spPr>
        <p:txBody>
          <a:bodyPr/>
          <a:lstStyle/>
          <a:p>
            <a:r>
              <a:rPr lang="en-US" altLang="ko-KR" sz="2000" dirty="0" err="1" smtClean="0"/>
              <a:t>Git</a:t>
            </a:r>
            <a:r>
              <a:rPr lang="ko-KR" altLang="en-US" sz="2000" dirty="0" smtClean="0"/>
              <a:t>에게 자신을 소개하기</a:t>
            </a:r>
            <a:endParaRPr lang="en-US" altLang="ko-KR" sz="2000" dirty="0" smtClean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ko-KR" sz="1600" dirty="0" smtClean="0">
                <a:solidFill>
                  <a:srgbClr val="222222"/>
                </a:solidFill>
                <a:latin typeface="+mn-ea"/>
              </a:rPr>
              <a:t> </a:t>
            </a:r>
            <a:r>
              <a:rPr lang="en-US" altLang="ko-KR" sz="1600" dirty="0" err="1"/>
              <a:t>Git</a:t>
            </a:r>
            <a:r>
              <a:rPr lang="en-US" altLang="ko-KR" sz="1600" dirty="0"/>
              <a:t> Bash </a:t>
            </a:r>
            <a:r>
              <a:rPr lang="ko-KR" altLang="en-US" sz="1600" dirty="0" err="1"/>
              <a:t>앱을</a:t>
            </a:r>
            <a:r>
              <a:rPr lang="ko-KR" altLang="en-US" sz="1600" dirty="0"/>
              <a:t> </a:t>
            </a:r>
            <a:r>
              <a:rPr lang="ko-KR" altLang="en-US" sz="1600" dirty="0" smtClean="0"/>
              <a:t>실행한다</a:t>
            </a:r>
            <a:r>
              <a:rPr lang="en-US" altLang="ko-KR" sz="1600" dirty="0" smtClean="0"/>
              <a:t>.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ko-KR" sz="1600" dirty="0" smtClean="0"/>
              <a:t> GitHub.com </a:t>
            </a:r>
            <a:r>
              <a:rPr lang="ko-KR" altLang="en-US" sz="1600" dirty="0"/>
              <a:t>가입할 때 사용했던 이름을 </a:t>
            </a:r>
            <a:r>
              <a:rPr lang="en-US" altLang="ko-KR" sz="1600" dirty="0" err="1"/>
              <a:t>Git</a:t>
            </a:r>
            <a:r>
              <a:rPr lang="ko-KR" altLang="en-US" sz="1600" dirty="0"/>
              <a:t>에게 소개한다</a:t>
            </a:r>
            <a:r>
              <a:rPr lang="en-US" altLang="ko-KR" sz="1600" dirty="0"/>
              <a:t>.</a:t>
            </a:r>
            <a:endParaRPr lang="ko-KR" altLang="en-US" sz="1600" dirty="0"/>
          </a:p>
          <a:p>
            <a:pPr lvl="1">
              <a:buFont typeface="Wingdings" panose="05000000000000000000" pitchFamily="2" charset="2"/>
              <a:buChar char="Ø"/>
            </a:pPr>
            <a:endParaRPr lang="ko-KR" altLang="en-US" sz="1600" dirty="0"/>
          </a:p>
          <a:p>
            <a:pPr marL="447675" lvl="2" indent="0">
              <a:buNone/>
            </a:pPr>
            <a:r>
              <a:rPr lang="en-US" altLang="ko-KR" sz="1600" dirty="0" smtClean="0"/>
              <a:t>       (</a:t>
            </a:r>
            <a:r>
              <a:rPr lang="ko-KR" altLang="en-US" sz="1600" dirty="0"/>
              <a:t>예</a:t>
            </a:r>
            <a:r>
              <a:rPr lang="en-US" altLang="ko-KR" sz="1600" dirty="0"/>
              <a:t>: </a:t>
            </a:r>
            <a:r>
              <a:rPr lang="en-US" altLang="ko-KR" sz="1600" dirty="0" err="1"/>
              <a:t>git</a:t>
            </a:r>
            <a:r>
              <a:rPr lang="en-US" altLang="ko-KR" sz="1600" dirty="0"/>
              <a:t> </a:t>
            </a:r>
            <a:r>
              <a:rPr lang="en-US" altLang="ko-KR" sz="1600" dirty="0" err="1"/>
              <a:t>config</a:t>
            </a:r>
            <a:r>
              <a:rPr lang="en-US" altLang="ko-KR" sz="1600" dirty="0"/>
              <a:t> --global user.name "</a:t>
            </a:r>
            <a:r>
              <a:rPr lang="en-US" altLang="ko-KR" sz="1600" dirty="0" err="1"/>
              <a:t>YhsjhYi</a:t>
            </a:r>
            <a:r>
              <a:rPr lang="en-US" altLang="ko-KR" sz="1600" dirty="0"/>
              <a:t>“)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ko-KR" sz="1600" dirty="0" smtClean="0"/>
              <a:t> </a:t>
            </a:r>
            <a:r>
              <a:rPr lang="ko-KR" altLang="en-US" sz="1600" dirty="0"/>
              <a:t>그리고 가입할 때 사용했던 </a:t>
            </a:r>
            <a:r>
              <a:rPr lang="ko-KR" altLang="en-US" sz="1600" dirty="0" err="1"/>
              <a:t>이메일을</a:t>
            </a:r>
            <a:r>
              <a:rPr lang="ko-KR" altLang="en-US" sz="1600" dirty="0"/>
              <a:t> </a:t>
            </a:r>
            <a:r>
              <a:rPr lang="en-US" altLang="ko-KR" sz="1600" dirty="0" err="1"/>
              <a:t>Git</a:t>
            </a:r>
            <a:r>
              <a:rPr lang="ko-KR" altLang="en-US" sz="1600" dirty="0"/>
              <a:t>에게 알려준다</a:t>
            </a:r>
            <a:r>
              <a:rPr lang="en-US" altLang="ko-KR" sz="1600" dirty="0" smtClean="0"/>
              <a:t>.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US" altLang="ko-KR" sz="1600" dirty="0" smtClean="0"/>
          </a:p>
          <a:p>
            <a:pPr marL="266700" lvl="1" indent="0">
              <a:buNone/>
            </a:pPr>
            <a:r>
              <a:rPr lang="en-US" altLang="ko-KR" sz="1600" b="0" dirty="0" smtClean="0"/>
              <a:t>         (</a:t>
            </a:r>
            <a:r>
              <a:rPr lang="ko-KR" altLang="en-US" sz="1600" b="0" dirty="0"/>
              <a:t>예</a:t>
            </a:r>
            <a:r>
              <a:rPr lang="en-US" altLang="ko-KR" sz="1600" b="0" dirty="0"/>
              <a:t>: </a:t>
            </a:r>
            <a:r>
              <a:rPr lang="en-US" altLang="ko-KR" sz="1600" b="0" dirty="0" err="1"/>
              <a:t>git</a:t>
            </a:r>
            <a:r>
              <a:rPr lang="en-US" altLang="ko-KR" sz="1600" b="0" dirty="0"/>
              <a:t> </a:t>
            </a:r>
            <a:r>
              <a:rPr lang="en-US" altLang="ko-KR" sz="1600" b="0" dirty="0" err="1"/>
              <a:t>config</a:t>
            </a:r>
            <a:r>
              <a:rPr lang="en-US" altLang="ko-KR" sz="1600" b="0" dirty="0"/>
              <a:t> --global </a:t>
            </a:r>
            <a:r>
              <a:rPr lang="en-US" altLang="ko-KR" sz="1600" b="0" dirty="0" err="1"/>
              <a:t>user.email</a:t>
            </a:r>
            <a:r>
              <a:rPr lang="en-US" altLang="ko-KR" sz="1600" b="0" dirty="0"/>
              <a:t> "yhyi@anu.ac.kr")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US" altLang="ko-KR" sz="1600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ko-KR" sz="1600" dirty="0" smtClean="0"/>
              <a:t> </a:t>
            </a:r>
            <a:r>
              <a:rPr lang="en-US" altLang="ko-KR" sz="1600" dirty="0" err="1"/>
              <a:t>Git</a:t>
            </a:r>
            <a:r>
              <a:rPr lang="ko-KR" altLang="en-US" sz="1600" dirty="0"/>
              <a:t>을 설치하고 나서 가장 먼저 해야 하는 것은 사용자이름과 </a:t>
            </a:r>
            <a:r>
              <a:rPr lang="ko-KR" altLang="en-US" sz="1600" dirty="0" err="1"/>
              <a:t>이메일</a:t>
            </a:r>
            <a:r>
              <a:rPr lang="ko-KR" altLang="en-US" sz="1600" dirty="0"/>
              <a:t> 주소를 설정하는 것이다</a:t>
            </a:r>
            <a:r>
              <a:rPr lang="en-US" altLang="ko-KR" sz="1600" dirty="0"/>
              <a:t>. </a:t>
            </a:r>
            <a:r>
              <a:rPr lang="en-US" altLang="ko-KR" sz="1600" dirty="0" err="1"/>
              <a:t>Git</a:t>
            </a:r>
            <a:r>
              <a:rPr lang="ko-KR" altLang="en-US" sz="1600" dirty="0"/>
              <a:t>은 </a:t>
            </a:r>
            <a:r>
              <a:rPr lang="ko-KR" altLang="en-US" sz="1600" dirty="0" err="1"/>
              <a:t>커밋할</a:t>
            </a:r>
            <a:r>
              <a:rPr lang="ko-KR" altLang="en-US" sz="1600" dirty="0"/>
              <a:t> 때마다 이 정보를 </a:t>
            </a:r>
            <a:r>
              <a:rPr lang="ko-KR" altLang="en-US" sz="1600" dirty="0" smtClean="0"/>
              <a:t>사용한다</a:t>
            </a:r>
            <a:r>
              <a:rPr lang="en-US" altLang="ko-KR" sz="1600" dirty="0" smtClean="0"/>
              <a:t>. </a:t>
            </a:r>
            <a:endParaRPr lang="ko-KR" altLang="en-US" sz="1600" dirty="0"/>
          </a:p>
          <a:p>
            <a:pPr lvl="1"/>
            <a:endParaRPr lang="en-US" altLang="ko-KR" sz="1600" b="0" dirty="0" smtClean="0">
              <a:solidFill>
                <a:srgbClr val="222222"/>
              </a:solidFill>
              <a:latin typeface="+mn-ea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115616" y="3789040"/>
            <a:ext cx="648072" cy="50405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 fontScale="92500" lnSpcReduction="20000"/>
          </a:bodyPr>
          <a:lstStyle/>
          <a:p>
            <a:endParaRPr lang="ko-KR" altLang="en-US" sz="3600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1331640" y="2148203"/>
            <a:ext cx="5688632" cy="576064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r>
              <a:rPr lang="en-US" altLang="ko-KR" dirty="0" err="1"/>
              <a:t>git</a:t>
            </a:r>
            <a:r>
              <a:rPr lang="en-US" altLang="ko-KR" dirty="0"/>
              <a:t> </a:t>
            </a:r>
            <a:r>
              <a:rPr lang="en-US" altLang="ko-KR" dirty="0" err="1"/>
              <a:t>config</a:t>
            </a:r>
            <a:r>
              <a:rPr lang="en-US" altLang="ko-KR" dirty="0"/>
              <a:t> --global user.name "Your Name Here</a:t>
            </a:r>
            <a:r>
              <a:rPr lang="en-US" altLang="ko-KR" dirty="0" smtClean="0"/>
              <a:t>“</a:t>
            </a:r>
            <a:endParaRPr lang="en-US" altLang="ko-KR" dirty="0"/>
          </a:p>
        </p:txBody>
      </p:sp>
      <p:sp>
        <p:nvSpPr>
          <p:cNvPr id="9" name="TextBox 8"/>
          <p:cNvSpPr txBox="1"/>
          <p:nvPr/>
        </p:nvSpPr>
        <p:spPr>
          <a:xfrm>
            <a:off x="1259632" y="3166096"/>
            <a:ext cx="6786982" cy="576064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r>
              <a:rPr lang="en-US" altLang="ko-KR" dirty="0" err="1"/>
              <a:t>git</a:t>
            </a:r>
            <a:r>
              <a:rPr lang="en-US" altLang="ko-KR" dirty="0"/>
              <a:t> </a:t>
            </a:r>
            <a:r>
              <a:rPr lang="en-US" altLang="ko-KR" dirty="0" err="1"/>
              <a:t>config</a:t>
            </a:r>
            <a:r>
              <a:rPr lang="en-US" altLang="ko-KR" dirty="0"/>
              <a:t> --global user.name "</a:t>
            </a:r>
            <a:r>
              <a:rPr lang="en-US" altLang="ko-KR" dirty="0" smtClean="0"/>
              <a:t>Your Mail Address“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133431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201910"/>
            <a:ext cx="7560840" cy="548680"/>
          </a:xfrm>
        </p:spPr>
        <p:txBody>
          <a:bodyPr/>
          <a:lstStyle/>
          <a:p>
            <a:r>
              <a:rPr lang="en-US" altLang="ko-KR" sz="2800" dirty="0" smtClean="0"/>
              <a:t>1. SW</a:t>
            </a:r>
            <a:r>
              <a:rPr lang="ko-KR" altLang="en-US" sz="2800" dirty="0" smtClean="0"/>
              <a:t>실무교육을 위한 </a:t>
            </a:r>
            <a:r>
              <a:rPr lang="en-US" altLang="ko-KR" sz="2800" dirty="0" smtClean="0"/>
              <a:t>OSS</a:t>
            </a:r>
            <a:endParaRPr lang="ko-KR" altLang="en-US" sz="28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39552" y="1085502"/>
            <a:ext cx="8352928" cy="5655865"/>
          </a:xfrm>
        </p:spPr>
        <p:txBody>
          <a:bodyPr/>
          <a:lstStyle/>
          <a:p>
            <a:r>
              <a:rPr lang="en-US" altLang="ko-KR" sz="2000" dirty="0" smtClean="0"/>
              <a:t>Open Source SW(OSS)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ko-KR" sz="1600" dirty="0" smtClean="0">
                <a:solidFill>
                  <a:srgbClr val="222222"/>
                </a:solidFill>
                <a:latin typeface="+mn-ea"/>
              </a:rPr>
              <a:t> Open </a:t>
            </a:r>
            <a:r>
              <a:rPr lang="en-US" altLang="ko-KR" sz="1600" dirty="0" smtClean="0">
                <a:solidFill>
                  <a:srgbClr val="222222"/>
                </a:solidFill>
                <a:latin typeface="+mn-ea"/>
              </a:rPr>
              <a:t>Source</a:t>
            </a:r>
            <a:r>
              <a:rPr lang="ko-KR" altLang="en-US" sz="1600" dirty="0">
                <a:solidFill>
                  <a:srgbClr val="222222"/>
                </a:solidFill>
                <a:latin typeface="+mn-ea"/>
              </a:rPr>
              <a:t> </a:t>
            </a:r>
            <a:r>
              <a:rPr lang="en-US" altLang="ko-KR" sz="1600" dirty="0" smtClean="0">
                <a:solidFill>
                  <a:srgbClr val="222222"/>
                </a:solidFill>
                <a:latin typeface="+mn-ea"/>
              </a:rPr>
              <a:t>SW</a:t>
            </a:r>
            <a:r>
              <a:rPr lang="ko-KR" altLang="en-US" sz="1600" dirty="0" smtClean="0">
                <a:solidFill>
                  <a:srgbClr val="222222"/>
                </a:solidFill>
                <a:latin typeface="+mn-ea"/>
              </a:rPr>
              <a:t>란</a:t>
            </a:r>
            <a:r>
              <a:rPr lang="en-US" altLang="ko-KR" sz="1600" dirty="0" smtClean="0">
                <a:solidFill>
                  <a:srgbClr val="222222"/>
                </a:solidFill>
                <a:latin typeface="+mn-ea"/>
              </a:rPr>
              <a:t>? </a:t>
            </a:r>
          </a:p>
          <a:p>
            <a:pPr lvl="2"/>
            <a:r>
              <a:rPr lang="ko-KR" altLang="en-US" sz="1600" dirty="0">
                <a:solidFill>
                  <a:srgbClr val="222222"/>
                </a:solidFill>
                <a:latin typeface="+mn-ea"/>
              </a:rPr>
              <a:t>오픈소스의 </a:t>
            </a:r>
            <a:r>
              <a:rPr lang="ko-KR" altLang="en-US" sz="1600" dirty="0" smtClean="0">
                <a:solidFill>
                  <a:srgbClr val="222222"/>
                </a:solidFill>
                <a:latin typeface="+mn-ea"/>
              </a:rPr>
              <a:t>살아있는 소프트웨어</a:t>
            </a:r>
            <a:r>
              <a:rPr lang="en-US" altLang="ko-KR" sz="1600" dirty="0" smtClean="0">
                <a:solidFill>
                  <a:srgbClr val="222222"/>
                </a:solidFill>
                <a:latin typeface="+mn-ea"/>
              </a:rPr>
              <a:t>.</a:t>
            </a:r>
          </a:p>
          <a:p>
            <a:pPr lvl="2"/>
            <a:r>
              <a:rPr lang="ko-KR" altLang="en-US" sz="1600" dirty="0" smtClean="0">
                <a:solidFill>
                  <a:srgbClr val="222222"/>
                </a:solidFill>
                <a:latin typeface="+mn-ea"/>
              </a:rPr>
              <a:t>소프트웨어 </a:t>
            </a:r>
            <a:r>
              <a:rPr lang="ko-KR" altLang="en-US" sz="1600" dirty="0">
                <a:solidFill>
                  <a:srgbClr val="222222"/>
                </a:solidFill>
                <a:latin typeface="+mn-ea"/>
              </a:rPr>
              <a:t>등을 만들 때 해당 소프트웨어가 어떻게 만들어졌는지 알 수 있도록 일종의 프로그래밍 </a:t>
            </a:r>
            <a:r>
              <a:rPr lang="en-US" altLang="ko-KR" sz="1600" dirty="0">
                <a:solidFill>
                  <a:srgbClr val="222222"/>
                </a:solidFill>
                <a:latin typeface="+mn-ea"/>
              </a:rPr>
              <a:t>'</a:t>
            </a:r>
            <a:r>
              <a:rPr lang="ko-KR" altLang="en-US" sz="1600" b="1" dirty="0" err="1">
                <a:solidFill>
                  <a:srgbClr val="222222"/>
                </a:solidFill>
                <a:latin typeface="+mn-ea"/>
              </a:rPr>
              <a:t>설계지도</a:t>
            </a:r>
            <a:r>
              <a:rPr lang="en-US" altLang="ko-KR" sz="1600" dirty="0">
                <a:solidFill>
                  <a:srgbClr val="222222"/>
                </a:solidFill>
                <a:latin typeface="+mn-ea"/>
              </a:rPr>
              <a:t>'</a:t>
            </a:r>
            <a:r>
              <a:rPr lang="ko-KR" altLang="en-US" sz="1600" dirty="0">
                <a:solidFill>
                  <a:srgbClr val="222222"/>
                </a:solidFill>
                <a:latin typeface="+mn-ea"/>
              </a:rPr>
              <a:t>인 소스코드를 무료 공개</a:t>
            </a:r>
            <a:r>
              <a:rPr lang="en-US" altLang="ko-KR" sz="1600" dirty="0">
                <a:solidFill>
                  <a:srgbClr val="222222"/>
                </a:solidFill>
                <a:latin typeface="+mn-ea"/>
              </a:rPr>
              <a:t>, </a:t>
            </a:r>
            <a:r>
              <a:rPr lang="ko-KR" altLang="en-US" sz="1600" dirty="0">
                <a:solidFill>
                  <a:srgbClr val="222222"/>
                </a:solidFill>
                <a:latin typeface="+mn-ea"/>
              </a:rPr>
              <a:t>배포하는 </a:t>
            </a:r>
            <a:r>
              <a:rPr lang="ko-KR" altLang="en-US" sz="1600" dirty="0" smtClean="0">
                <a:solidFill>
                  <a:srgbClr val="222222"/>
                </a:solidFill>
                <a:latin typeface="+mn-ea"/>
              </a:rPr>
              <a:t>것</a:t>
            </a:r>
            <a:r>
              <a:rPr lang="en-US" altLang="ko-KR" sz="1600" dirty="0" smtClean="0">
                <a:solidFill>
                  <a:srgbClr val="222222"/>
                </a:solidFill>
                <a:latin typeface="+mn-ea"/>
              </a:rPr>
              <a:t>. </a:t>
            </a:r>
          </a:p>
          <a:p>
            <a:pPr lvl="2"/>
            <a:endParaRPr lang="en-US" altLang="ko-KR" sz="1600" dirty="0" smtClean="0">
              <a:solidFill>
                <a:srgbClr val="222222"/>
              </a:solidFill>
              <a:latin typeface="+mn-ea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ko-KR" sz="1600" dirty="0" smtClean="0">
                <a:solidFill>
                  <a:srgbClr val="222222"/>
                </a:solidFill>
                <a:latin typeface="+mn-ea"/>
              </a:rPr>
              <a:t> OSS </a:t>
            </a:r>
            <a:r>
              <a:rPr lang="ko-KR" altLang="en-US" sz="1600" dirty="0" smtClean="0">
                <a:solidFill>
                  <a:srgbClr val="222222"/>
                </a:solidFill>
                <a:latin typeface="+mn-ea"/>
              </a:rPr>
              <a:t>필요성 및 중요성</a:t>
            </a:r>
            <a:r>
              <a:rPr lang="en-US" altLang="ko-KR" sz="1600" dirty="0" smtClean="0">
                <a:solidFill>
                  <a:srgbClr val="222222"/>
                </a:solidFill>
                <a:latin typeface="+mn-ea"/>
              </a:rPr>
              <a:t> </a:t>
            </a:r>
          </a:p>
          <a:p>
            <a:pPr lvl="2"/>
            <a:r>
              <a:rPr lang="ko-KR" altLang="en-US" sz="1600" b="0" dirty="0">
                <a:solidFill>
                  <a:srgbClr val="222222"/>
                </a:solidFill>
                <a:latin typeface="+mn-ea"/>
              </a:rPr>
              <a:t>오픈소스는 개발</a:t>
            </a:r>
            <a:r>
              <a:rPr lang="en-US" altLang="ko-KR" sz="1600" b="0" dirty="0">
                <a:solidFill>
                  <a:srgbClr val="222222"/>
                </a:solidFill>
                <a:latin typeface="+mn-ea"/>
              </a:rPr>
              <a:t>, </a:t>
            </a:r>
            <a:r>
              <a:rPr lang="ko-KR" altLang="en-US" sz="1600" b="0" dirty="0">
                <a:solidFill>
                  <a:srgbClr val="222222"/>
                </a:solidFill>
                <a:latin typeface="+mn-ea"/>
              </a:rPr>
              <a:t>테스트</a:t>
            </a:r>
            <a:r>
              <a:rPr lang="en-US" altLang="ko-KR" sz="1600" b="0" dirty="0">
                <a:solidFill>
                  <a:srgbClr val="222222"/>
                </a:solidFill>
                <a:latin typeface="+mn-ea"/>
              </a:rPr>
              <a:t>, </a:t>
            </a:r>
            <a:r>
              <a:rPr lang="ko-KR" altLang="en-US" sz="1600" b="0" dirty="0">
                <a:solidFill>
                  <a:srgbClr val="222222"/>
                </a:solidFill>
                <a:latin typeface="+mn-ea"/>
              </a:rPr>
              <a:t>생산</a:t>
            </a:r>
            <a:r>
              <a:rPr lang="en-US" altLang="ko-KR" sz="1600" b="0" dirty="0">
                <a:solidFill>
                  <a:srgbClr val="222222"/>
                </a:solidFill>
                <a:latin typeface="+mn-ea"/>
              </a:rPr>
              <a:t>, </a:t>
            </a:r>
            <a:r>
              <a:rPr lang="ko-KR" altLang="en-US" sz="1600" b="0" dirty="0">
                <a:solidFill>
                  <a:srgbClr val="222222"/>
                </a:solidFill>
                <a:latin typeface="+mn-ea"/>
              </a:rPr>
              <a:t>보급</a:t>
            </a:r>
            <a:r>
              <a:rPr lang="en-US" altLang="ko-KR" sz="1600" b="0" dirty="0">
                <a:solidFill>
                  <a:srgbClr val="222222"/>
                </a:solidFill>
                <a:latin typeface="+mn-ea"/>
              </a:rPr>
              <a:t>, </a:t>
            </a:r>
            <a:r>
              <a:rPr lang="ko-KR" altLang="en-US" sz="1600" b="0" dirty="0">
                <a:solidFill>
                  <a:srgbClr val="222222"/>
                </a:solidFill>
                <a:latin typeface="+mn-ea"/>
              </a:rPr>
              <a:t>기술지원</a:t>
            </a:r>
            <a:r>
              <a:rPr lang="en-US" altLang="ko-KR" sz="1600" b="0" dirty="0">
                <a:solidFill>
                  <a:srgbClr val="222222"/>
                </a:solidFill>
                <a:latin typeface="+mn-ea"/>
              </a:rPr>
              <a:t>, AS </a:t>
            </a:r>
            <a:r>
              <a:rPr lang="ko-KR" altLang="en-US" sz="1600" b="0" dirty="0">
                <a:solidFill>
                  <a:srgbClr val="222222"/>
                </a:solidFill>
                <a:latin typeface="+mn-ea"/>
              </a:rPr>
              <a:t>등 전분야에 걸친 합성</a:t>
            </a:r>
            <a:r>
              <a:rPr lang="en-US" altLang="ko-KR" sz="1600" b="0" dirty="0">
                <a:solidFill>
                  <a:srgbClr val="222222"/>
                </a:solidFill>
                <a:latin typeface="+mn-ea"/>
              </a:rPr>
              <a:t>•</a:t>
            </a:r>
            <a:r>
              <a:rPr lang="ko-KR" altLang="en-US" sz="1600" b="0" dirty="0">
                <a:solidFill>
                  <a:srgbClr val="222222"/>
                </a:solidFill>
                <a:latin typeface="+mn-ea"/>
              </a:rPr>
              <a:t>분열</a:t>
            </a:r>
            <a:r>
              <a:rPr lang="en-US" altLang="ko-KR" sz="1600" b="0" dirty="0">
                <a:solidFill>
                  <a:srgbClr val="222222"/>
                </a:solidFill>
                <a:latin typeface="+mn-ea"/>
              </a:rPr>
              <a:t>•</a:t>
            </a:r>
            <a:r>
              <a:rPr lang="ko-KR" altLang="en-US" sz="1600" b="0" dirty="0">
                <a:solidFill>
                  <a:srgbClr val="222222"/>
                </a:solidFill>
                <a:latin typeface="+mn-ea"/>
              </a:rPr>
              <a:t>증식하는 혁신으로 소프트웨어 </a:t>
            </a:r>
            <a:r>
              <a:rPr lang="ko-KR" altLang="en-US" sz="1600" b="0" dirty="0" smtClean="0">
                <a:solidFill>
                  <a:srgbClr val="222222"/>
                </a:solidFill>
                <a:latin typeface="+mn-ea"/>
              </a:rPr>
              <a:t>산업이</a:t>
            </a:r>
            <a:r>
              <a:rPr lang="en-US" altLang="ko-KR" sz="1600" dirty="0">
                <a:solidFill>
                  <a:srgbClr val="222222"/>
                </a:solidFill>
                <a:latin typeface="+mn-ea"/>
              </a:rPr>
              <a:t> </a:t>
            </a:r>
            <a:r>
              <a:rPr lang="ko-KR" altLang="en-US" sz="1600" dirty="0" smtClean="0">
                <a:solidFill>
                  <a:srgbClr val="222222"/>
                </a:solidFill>
                <a:latin typeface="+mn-ea"/>
              </a:rPr>
              <a:t>요동치고 있음</a:t>
            </a:r>
            <a:r>
              <a:rPr lang="en-US" altLang="ko-KR" sz="1600" dirty="0" smtClean="0">
                <a:solidFill>
                  <a:srgbClr val="222222"/>
                </a:solidFill>
                <a:latin typeface="+mn-ea"/>
              </a:rPr>
              <a:t>.</a:t>
            </a:r>
            <a:endParaRPr lang="en-US" altLang="ko-KR" sz="1600" b="0" dirty="0" smtClean="0">
              <a:solidFill>
                <a:srgbClr val="222222"/>
              </a:solidFill>
              <a:latin typeface="+mn-ea"/>
            </a:endParaRPr>
          </a:p>
          <a:p>
            <a:pPr lvl="2"/>
            <a:r>
              <a:rPr lang="en-US" altLang="ko-KR" sz="1600" b="0" dirty="0" smtClean="0">
                <a:solidFill>
                  <a:srgbClr val="222222"/>
                </a:solidFill>
                <a:latin typeface="+mn-ea"/>
              </a:rPr>
              <a:t>ICT </a:t>
            </a:r>
            <a:r>
              <a:rPr lang="ko-KR" altLang="en-US" sz="1600" b="0" dirty="0" smtClean="0">
                <a:solidFill>
                  <a:srgbClr val="222222"/>
                </a:solidFill>
                <a:latin typeface="+mn-ea"/>
              </a:rPr>
              <a:t>전 분야에서 사용되고 있음</a:t>
            </a:r>
            <a:r>
              <a:rPr lang="en-US" altLang="ko-KR" sz="1600" b="0" dirty="0" smtClean="0">
                <a:solidFill>
                  <a:srgbClr val="222222"/>
                </a:solidFill>
                <a:latin typeface="+mn-ea"/>
              </a:rPr>
              <a:t>.</a:t>
            </a:r>
          </a:p>
          <a:p>
            <a:pPr lvl="3"/>
            <a:r>
              <a:rPr lang="ko-KR" altLang="en-US" sz="1400" b="0" dirty="0" err="1">
                <a:solidFill>
                  <a:srgbClr val="222222"/>
                </a:solidFill>
                <a:latin typeface="+mn-ea"/>
              </a:rPr>
              <a:t>사물인터넷</a:t>
            </a:r>
            <a:r>
              <a:rPr lang="en-US" altLang="ko-KR" sz="1400" b="0" dirty="0">
                <a:solidFill>
                  <a:srgbClr val="222222"/>
                </a:solidFill>
                <a:latin typeface="+mn-ea"/>
              </a:rPr>
              <a:t>(Internet of Things, </a:t>
            </a:r>
            <a:r>
              <a:rPr lang="en-US" altLang="ko-KR" sz="1400" b="0" dirty="0" err="1">
                <a:solidFill>
                  <a:srgbClr val="222222"/>
                </a:solidFill>
                <a:latin typeface="+mn-ea"/>
              </a:rPr>
              <a:t>IoT</a:t>
            </a:r>
            <a:r>
              <a:rPr lang="en-US" altLang="ko-KR" sz="1400" b="0" dirty="0">
                <a:solidFill>
                  <a:srgbClr val="222222"/>
                </a:solidFill>
                <a:latin typeface="+mn-ea"/>
              </a:rPr>
              <a:t>), </a:t>
            </a:r>
            <a:endParaRPr lang="en-US" altLang="ko-KR" sz="1400" b="0" dirty="0" smtClean="0">
              <a:solidFill>
                <a:srgbClr val="222222"/>
              </a:solidFill>
              <a:latin typeface="+mn-ea"/>
            </a:endParaRPr>
          </a:p>
          <a:p>
            <a:pPr lvl="3"/>
            <a:r>
              <a:rPr lang="ko-KR" altLang="en-US" sz="1400" dirty="0" smtClean="0">
                <a:solidFill>
                  <a:srgbClr val="222222"/>
                </a:solidFill>
                <a:latin typeface="+mn-ea"/>
              </a:rPr>
              <a:t>인공지능</a:t>
            </a:r>
            <a:r>
              <a:rPr lang="en-US" altLang="ko-KR" sz="1400" dirty="0" smtClean="0">
                <a:solidFill>
                  <a:srgbClr val="222222"/>
                </a:solidFill>
                <a:latin typeface="+mn-ea"/>
              </a:rPr>
              <a:t>(Artificial Intelligent)</a:t>
            </a:r>
            <a:endParaRPr lang="en-US" altLang="ko-KR" sz="1400" b="0" dirty="0" smtClean="0">
              <a:solidFill>
                <a:srgbClr val="222222"/>
              </a:solidFill>
              <a:latin typeface="+mn-ea"/>
            </a:endParaRPr>
          </a:p>
          <a:p>
            <a:pPr lvl="3"/>
            <a:r>
              <a:rPr lang="ko-KR" altLang="en-US" sz="1400" b="0" dirty="0" err="1" smtClean="0">
                <a:solidFill>
                  <a:srgbClr val="222222"/>
                </a:solidFill>
                <a:latin typeface="+mn-ea"/>
              </a:rPr>
              <a:t>클라우드</a:t>
            </a:r>
            <a:r>
              <a:rPr lang="en-US" altLang="ko-KR" sz="1400" b="0" dirty="0">
                <a:solidFill>
                  <a:srgbClr val="222222"/>
                </a:solidFill>
                <a:latin typeface="+mn-ea"/>
              </a:rPr>
              <a:t>(Cloud</a:t>
            </a:r>
            <a:r>
              <a:rPr lang="en-US" altLang="ko-KR" sz="1400" b="0" dirty="0" smtClean="0">
                <a:solidFill>
                  <a:srgbClr val="222222"/>
                </a:solidFill>
                <a:latin typeface="+mn-ea"/>
              </a:rPr>
              <a:t>)</a:t>
            </a:r>
          </a:p>
          <a:p>
            <a:pPr lvl="3"/>
            <a:r>
              <a:rPr lang="ko-KR" altLang="en-US" sz="1400" b="0" dirty="0" smtClean="0">
                <a:solidFill>
                  <a:srgbClr val="222222"/>
                </a:solidFill>
                <a:latin typeface="+mn-ea"/>
              </a:rPr>
              <a:t>데이터 사이언스</a:t>
            </a:r>
            <a:r>
              <a:rPr lang="en-US" altLang="ko-KR" sz="1400" b="0" dirty="0" smtClean="0">
                <a:solidFill>
                  <a:srgbClr val="222222"/>
                </a:solidFill>
                <a:latin typeface="+mn-ea"/>
              </a:rPr>
              <a:t>(Data Science)</a:t>
            </a:r>
          </a:p>
          <a:p>
            <a:pPr lvl="3"/>
            <a:r>
              <a:rPr lang="ko-KR" altLang="en-US" sz="1400" b="0" dirty="0" smtClean="0">
                <a:solidFill>
                  <a:srgbClr val="222222"/>
                </a:solidFill>
                <a:latin typeface="+mn-ea"/>
              </a:rPr>
              <a:t>모바일</a:t>
            </a:r>
            <a:r>
              <a:rPr lang="en-US" altLang="ko-KR" sz="1400" b="0" dirty="0">
                <a:solidFill>
                  <a:srgbClr val="222222"/>
                </a:solidFill>
                <a:latin typeface="+mn-ea"/>
              </a:rPr>
              <a:t>(Mobile</a:t>
            </a:r>
            <a:r>
              <a:rPr lang="en-US" altLang="ko-KR" sz="1400" b="0" dirty="0" smtClean="0">
                <a:solidFill>
                  <a:srgbClr val="222222"/>
                </a:solidFill>
                <a:latin typeface="+mn-ea"/>
              </a:rPr>
              <a:t>)</a:t>
            </a:r>
          </a:p>
          <a:p>
            <a:pPr lvl="3"/>
            <a:r>
              <a:rPr lang="ko-KR" altLang="en-US" sz="1400" b="0" dirty="0" smtClean="0">
                <a:solidFill>
                  <a:srgbClr val="222222"/>
                </a:solidFill>
                <a:latin typeface="+mn-ea"/>
              </a:rPr>
              <a:t>보안</a:t>
            </a:r>
            <a:r>
              <a:rPr lang="en-US" altLang="ko-KR" sz="1400" b="0" dirty="0">
                <a:solidFill>
                  <a:srgbClr val="222222"/>
                </a:solidFill>
                <a:latin typeface="+mn-ea"/>
              </a:rPr>
              <a:t>(Security</a:t>
            </a:r>
            <a:r>
              <a:rPr lang="en-US" altLang="ko-KR" sz="1400" b="0" dirty="0" smtClean="0">
                <a:solidFill>
                  <a:srgbClr val="222222"/>
                </a:solidFill>
                <a:latin typeface="+mn-ea"/>
              </a:rPr>
              <a:t>)</a:t>
            </a:r>
          </a:p>
          <a:p>
            <a:pPr lvl="3"/>
            <a:r>
              <a:rPr lang="ko-KR" altLang="en-US" sz="1400" b="0" dirty="0" smtClean="0">
                <a:solidFill>
                  <a:srgbClr val="222222"/>
                </a:solidFill>
                <a:latin typeface="+mn-ea"/>
              </a:rPr>
              <a:t>네트워크</a:t>
            </a:r>
            <a:r>
              <a:rPr lang="en-US" altLang="ko-KR" sz="1400" b="0" dirty="0">
                <a:solidFill>
                  <a:srgbClr val="222222"/>
                </a:solidFill>
                <a:latin typeface="+mn-ea"/>
              </a:rPr>
              <a:t>(Network</a:t>
            </a:r>
            <a:r>
              <a:rPr lang="en-US" altLang="ko-KR" sz="1400" b="0" dirty="0" smtClean="0">
                <a:solidFill>
                  <a:srgbClr val="222222"/>
                </a:solidFill>
                <a:latin typeface="+mn-ea"/>
              </a:rPr>
              <a:t>)</a:t>
            </a:r>
          </a:p>
          <a:p>
            <a:pPr lvl="3"/>
            <a:r>
              <a:rPr lang="ko-KR" altLang="en-US" sz="1400" b="0" dirty="0" smtClean="0">
                <a:solidFill>
                  <a:srgbClr val="222222"/>
                </a:solidFill>
                <a:latin typeface="+mn-ea"/>
              </a:rPr>
              <a:t>시스템 </a:t>
            </a:r>
            <a:r>
              <a:rPr lang="ko-KR" altLang="en-US" sz="1400" b="0" dirty="0">
                <a:solidFill>
                  <a:srgbClr val="222222"/>
                </a:solidFill>
                <a:latin typeface="+mn-ea"/>
              </a:rPr>
              <a:t>통합</a:t>
            </a:r>
            <a:r>
              <a:rPr lang="en-US" altLang="ko-KR" sz="1400" b="0" dirty="0">
                <a:solidFill>
                  <a:srgbClr val="222222"/>
                </a:solidFill>
                <a:latin typeface="+mn-ea"/>
              </a:rPr>
              <a:t>(System Integration</a:t>
            </a:r>
            <a:r>
              <a:rPr lang="en-US" altLang="ko-KR" sz="1400" b="0" dirty="0" smtClean="0">
                <a:solidFill>
                  <a:srgbClr val="222222"/>
                </a:solidFill>
                <a:latin typeface="+mn-ea"/>
              </a:rPr>
              <a:t>)</a:t>
            </a:r>
            <a:endParaRPr lang="en-US" altLang="ko-KR" dirty="0"/>
          </a:p>
        </p:txBody>
      </p:sp>
      <p:sp>
        <p:nvSpPr>
          <p:cNvPr id="26" name="TextBox 25"/>
          <p:cNvSpPr txBox="1"/>
          <p:nvPr/>
        </p:nvSpPr>
        <p:spPr>
          <a:xfrm>
            <a:off x="1115616" y="3789040"/>
            <a:ext cx="648072" cy="50405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 fontScale="92500" lnSpcReduction="20000"/>
          </a:bodyPr>
          <a:lstStyle/>
          <a:p>
            <a:endParaRPr lang="ko-KR" altLang="en-US" sz="3600" dirty="0" smtClean="0"/>
          </a:p>
        </p:txBody>
      </p:sp>
    </p:spTree>
    <p:extLst>
      <p:ext uri="{BB962C8B-B14F-4D97-AF65-F5344CB8AC3E}">
        <p14:creationId xmlns:p14="http://schemas.microsoft.com/office/powerpoint/2010/main" val="1614229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201910"/>
            <a:ext cx="7560840" cy="548680"/>
          </a:xfrm>
        </p:spPr>
        <p:txBody>
          <a:bodyPr/>
          <a:lstStyle/>
          <a:p>
            <a:r>
              <a:rPr lang="en-US" altLang="ko-KR" sz="2800" dirty="0" smtClean="0"/>
              <a:t>5. </a:t>
            </a:r>
            <a:r>
              <a:rPr lang="en-US" altLang="ko-KR" sz="2800" dirty="0" err="1" smtClean="0"/>
              <a:t>Git</a:t>
            </a:r>
            <a:r>
              <a:rPr lang="en-US" altLang="ko-KR" sz="2800" dirty="0" smtClean="0"/>
              <a:t> </a:t>
            </a:r>
            <a:r>
              <a:rPr lang="ko-KR" altLang="en-US" sz="2800" dirty="0" smtClean="0"/>
              <a:t>기본 용어 및 구조 이해</a:t>
            </a:r>
            <a:endParaRPr lang="ko-KR" altLang="en-US" sz="28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50825" y="914227"/>
            <a:ext cx="8604448" cy="5827141"/>
          </a:xfrm>
        </p:spPr>
        <p:txBody>
          <a:bodyPr/>
          <a:lstStyle/>
          <a:p>
            <a:r>
              <a:rPr lang="ko-KR" altLang="en-US" sz="2000" dirty="0" smtClean="0"/>
              <a:t>기본 용어</a:t>
            </a:r>
            <a:endParaRPr lang="en-US" altLang="ko-KR" sz="2000" dirty="0" smtClean="0"/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600" dirty="0" smtClean="0">
                <a:solidFill>
                  <a:srgbClr val="222222"/>
                </a:solidFill>
                <a:latin typeface="+mn-ea"/>
              </a:rPr>
              <a:t> </a:t>
            </a:r>
            <a:r>
              <a:rPr lang="ko-KR" altLang="en-US" sz="1600" dirty="0" err="1">
                <a:solidFill>
                  <a:srgbClr val="0000FF"/>
                </a:solidFill>
              </a:rPr>
              <a:t>커맨트</a:t>
            </a:r>
            <a:r>
              <a:rPr lang="ko-KR" altLang="en-US" sz="1600" dirty="0">
                <a:solidFill>
                  <a:srgbClr val="0000FF"/>
                </a:solidFill>
              </a:rPr>
              <a:t> 라인</a:t>
            </a:r>
            <a:r>
              <a:rPr lang="en-US" altLang="ko-KR" sz="1600" dirty="0">
                <a:solidFill>
                  <a:srgbClr val="0000FF"/>
                </a:solidFill>
              </a:rPr>
              <a:t>(Command Line</a:t>
            </a:r>
            <a:r>
              <a:rPr lang="en-US" altLang="ko-KR" sz="1600" dirty="0" smtClean="0">
                <a:solidFill>
                  <a:srgbClr val="0000FF"/>
                </a:solidFill>
              </a:rPr>
              <a:t>)</a:t>
            </a:r>
            <a:r>
              <a:rPr lang="en-US" altLang="ko-KR" sz="1600" dirty="0" smtClean="0"/>
              <a:t>: </a:t>
            </a:r>
            <a:r>
              <a:rPr lang="ko-KR" altLang="en-US" sz="1600" dirty="0"/>
              <a:t>깃 명령어를 입력할 때 사용하는 컴퓨터 </a:t>
            </a:r>
            <a:r>
              <a:rPr lang="ko-KR" altLang="en-US" sz="1600" dirty="0" smtClean="0"/>
              <a:t>프로그램</a:t>
            </a:r>
            <a:r>
              <a:rPr lang="en-US" altLang="ko-KR" sz="1600" dirty="0" smtClean="0"/>
              <a:t>.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600" dirty="0"/>
              <a:t> </a:t>
            </a:r>
            <a:r>
              <a:rPr lang="ko-KR" altLang="en-US" sz="1600" dirty="0">
                <a:solidFill>
                  <a:srgbClr val="0000FF"/>
                </a:solidFill>
              </a:rPr>
              <a:t>저장소</a:t>
            </a:r>
            <a:r>
              <a:rPr lang="en-US" altLang="ko-KR" sz="1600" dirty="0">
                <a:solidFill>
                  <a:srgbClr val="0000FF"/>
                </a:solidFill>
              </a:rPr>
              <a:t>(Repository</a:t>
            </a:r>
            <a:r>
              <a:rPr lang="en-US" altLang="ko-KR" sz="1600" dirty="0" smtClean="0">
                <a:solidFill>
                  <a:srgbClr val="0000FF"/>
                </a:solidFill>
              </a:rPr>
              <a:t>)</a:t>
            </a:r>
            <a:r>
              <a:rPr lang="en-US" altLang="ko-KR" sz="1600" dirty="0" smtClean="0"/>
              <a:t>: </a:t>
            </a:r>
            <a:r>
              <a:rPr lang="ko-KR" altLang="en-US" sz="1600" dirty="0"/>
              <a:t>프로젝트가 거주</a:t>
            </a:r>
            <a:r>
              <a:rPr lang="en-US" altLang="ko-KR" sz="1600" dirty="0"/>
              <a:t>(live)</a:t>
            </a:r>
            <a:r>
              <a:rPr lang="ko-KR" altLang="en-US" sz="1600" dirty="0"/>
              <a:t>할 수 있는 </a:t>
            </a:r>
            <a:r>
              <a:rPr lang="ko-KR" altLang="en-US" sz="1600" dirty="0" err="1"/>
              <a:t>디렉토리나</a:t>
            </a:r>
            <a:r>
              <a:rPr lang="ko-KR" altLang="en-US" sz="1600" dirty="0"/>
              <a:t> 저장 </a:t>
            </a:r>
            <a:r>
              <a:rPr lang="ko-KR" altLang="en-US" sz="1600" dirty="0" smtClean="0"/>
              <a:t>공간</a:t>
            </a:r>
            <a:r>
              <a:rPr lang="en-US" altLang="ko-KR" sz="1600" dirty="0" smtClean="0"/>
              <a:t>.</a:t>
            </a:r>
            <a:endParaRPr lang="ko-KR" altLang="en-US" sz="1600" dirty="0"/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600" dirty="0" smtClean="0"/>
              <a:t> </a:t>
            </a:r>
            <a:r>
              <a:rPr lang="ko-KR" altLang="en-US" sz="1600" dirty="0" err="1">
                <a:solidFill>
                  <a:srgbClr val="0000FF"/>
                </a:solidFill>
              </a:rPr>
              <a:t>커밋</a:t>
            </a:r>
            <a:r>
              <a:rPr lang="en-US" altLang="ko-KR" sz="1600" dirty="0">
                <a:solidFill>
                  <a:srgbClr val="0000FF"/>
                </a:solidFill>
              </a:rPr>
              <a:t>(Commit</a:t>
            </a:r>
            <a:r>
              <a:rPr lang="en-US" altLang="ko-KR" sz="1600" dirty="0" smtClean="0">
                <a:solidFill>
                  <a:srgbClr val="0000FF"/>
                </a:solidFill>
              </a:rPr>
              <a:t>)</a:t>
            </a:r>
            <a:r>
              <a:rPr lang="en-US" altLang="ko-KR" sz="1600" dirty="0" smtClean="0"/>
              <a:t>: </a:t>
            </a:r>
            <a:r>
              <a:rPr lang="ko-KR" altLang="en-US" sz="1600" dirty="0"/>
              <a:t>깃에게 파워를 주는 명령이다</a:t>
            </a:r>
            <a:r>
              <a:rPr lang="en-US" altLang="ko-KR" sz="1600" dirty="0"/>
              <a:t>. </a:t>
            </a:r>
            <a:r>
              <a:rPr lang="ko-KR" altLang="en-US" sz="1600" dirty="0" err="1"/>
              <a:t>커밋하면</a:t>
            </a:r>
            <a:r>
              <a:rPr lang="en-US" altLang="ko-KR" sz="1600" dirty="0"/>
              <a:t>, </a:t>
            </a:r>
            <a:r>
              <a:rPr lang="ko-KR" altLang="en-US" sz="1600" dirty="0"/>
              <a:t>그 시점의 당신의 저장소의 “스냅샷”을 찍어</a:t>
            </a:r>
            <a:r>
              <a:rPr lang="en-US" altLang="ko-KR" sz="1600" dirty="0"/>
              <a:t>, </a:t>
            </a:r>
            <a:r>
              <a:rPr lang="ko-KR" altLang="en-US" sz="1600" dirty="0"/>
              <a:t>프로젝트를 이전의 어떠한 상태로든 재평가하거나 복원할 수 있는 체크포인트를 가질 수 있다</a:t>
            </a:r>
            <a:r>
              <a:rPr lang="en-US" altLang="ko-KR" sz="1600" dirty="0"/>
              <a:t>.</a:t>
            </a:r>
            <a:endParaRPr lang="ko-KR" altLang="en-US" sz="1600" dirty="0"/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600" dirty="0" smtClean="0"/>
              <a:t> </a:t>
            </a:r>
            <a:r>
              <a:rPr lang="ko-KR" altLang="en-US" sz="1600" dirty="0" err="1">
                <a:solidFill>
                  <a:srgbClr val="0000FF"/>
                </a:solidFill>
              </a:rPr>
              <a:t>브랜치</a:t>
            </a:r>
            <a:r>
              <a:rPr lang="en-US" altLang="ko-KR" sz="1600" dirty="0">
                <a:solidFill>
                  <a:srgbClr val="0000FF"/>
                </a:solidFill>
              </a:rPr>
              <a:t>(Branch</a:t>
            </a:r>
            <a:r>
              <a:rPr lang="en-US" altLang="ko-KR" sz="1600" dirty="0" smtClean="0">
                <a:solidFill>
                  <a:srgbClr val="0000FF"/>
                </a:solidFill>
              </a:rPr>
              <a:t>)</a:t>
            </a:r>
            <a:r>
              <a:rPr lang="en-US" altLang="ko-KR" sz="1600" dirty="0" smtClean="0"/>
              <a:t>: </a:t>
            </a:r>
            <a:r>
              <a:rPr lang="ko-KR" altLang="en-US" sz="1600" dirty="0"/>
              <a:t>메인 프로젝트의 </a:t>
            </a:r>
            <a:r>
              <a:rPr lang="ko-KR" altLang="en-US" sz="1600" dirty="0" err="1"/>
              <a:t>브랜치를</a:t>
            </a:r>
            <a:r>
              <a:rPr lang="ko-KR" altLang="en-US" sz="1600" dirty="0"/>
              <a:t> 따와서</a:t>
            </a:r>
            <a:r>
              <a:rPr lang="en-US" altLang="ko-KR" sz="1600" dirty="0"/>
              <a:t>(branch off), </a:t>
            </a:r>
            <a:r>
              <a:rPr lang="ko-KR" altLang="en-US" sz="1600" dirty="0"/>
              <a:t>자신이 변경하고 싶은 자신만의 버전을 만든다</a:t>
            </a:r>
            <a:r>
              <a:rPr lang="en-US" altLang="ko-KR" sz="1600" dirty="0"/>
              <a:t>. </a:t>
            </a:r>
            <a:r>
              <a:rPr lang="ko-KR" altLang="en-US" sz="1600" dirty="0"/>
              <a:t>작업을 끝낸 후</a:t>
            </a:r>
            <a:r>
              <a:rPr lang="en-US" altLang="ko-KR" sz="1600" dirty="0"/>
              <a:t>, </a:t>
            </a:r>
            <a:r>
              <a:rPr lang="ko-KR" altLang="en-US" sz="1600" dirty="0"/>
              <a:t>프로젝트의 메인 </a:t>
            </a:r>
            <a:r>
              <a:rPr lang="ko-KR" altLang="en-US" sz="1600" dirty="0" err="1"/>
              <a:t>디렉토리인</a:t>
            </a:r>
            <a:r>
              <a:rPr lang="ko-KR" altLang="en-US" sz="1600" dirty="0"/>
              <a:t> “</a:t>
            </a:r>
            <a:r>
              <a:rPr lang="en-US" altLang="ko-KR" sz="1600" dirty="0"/>
              <a:t>master”</a:t>
            </a:r>
            <a:r>
              <a:rPr lang="ko-KR" altLang="en-US" sz="1600" dirty="0"/>
              <a:t>에 </a:t>
            </a:r>
            <a:r>
              <a:rPr lang="ko-KR" altLang="en-US" sz="1600" dirty="0" err="1"/>
              <a:t>브랜치를</a:t>
            </a:r>
            <a:r>
              <a:rPr lang="ko-KR" altLang="en-US" sz="1600" dirty="0"/>
              <a:t> 다시 “</a:t>
            </a:r>
            <a:r>
              <a:rPr lang="en-US" altLang="ko-KR" sz="1600" dirty="0"/>
              <a:t>Merge”</a:t>
            </a:r>
            <a:r>
              <a:rPr lang="ko-KR" altLang="en-US" sz="1600" dirty="0"/>
              <a:t>한다</a:t>
            </a:r>
            <a:r>
              <a:rPr lang="en-US" altLang="ko-KR" sz="1600" dirty="0"/>
              <a:t>.</a:t>
            </a:r>
            <a:endParaRPr lang="ko-KR" altLang="en-US" sz="1600" dirty="0"/>
          </a:p>
          <a:p>
            <a:pPr lvl="1">
              <a:buFont typeface="Wingdings" panose="05000000000000000000" pitchFamily="2" charset="2"/>
              <a:buChar char="Ø"/>
            </a:pPr>
            <a:endParaRPr lang="en-US" altLang="ko-KR" sz="1600" dirty="0"/>
          </a:p>
          <a:p>
            <a:pPr lvl="1">
              <a:buFont typeface="Wingdings" panose="05000000000000000000" pitchFamily="2" charset="2"/>
              <a:buChar char="Ø"/>
            </a:pPr>
            <a:endParaRPr lang="en-US" altLang="ko-KR" sz="1600" dirty="0" smtClean="0"/>
          </a:p>
          <a:p>
            <a:pPr lvl="1">
              <a:buFont typeface="Wingdings" panose="05000000000000000000" pitchFamily="2" charset="2"/>
              <a:buChar char="Ø"/>
            </a:pPr>
            <a:endParaRPr lang="en-US" altLang="ko-KR" sz="1600" dirty="0"/>
          </a:p>
          <a:p>
            <a:pPr lvl="1">
              <a:buFont typeface="Wingdings" panose="05000000000000000000" pitchFamily="2" charset="2"/>
              <a:buChar char="Ø"/>
            </a:pPr>
            <a:endParaRPr lang="en-US" altLang="ko-KR" sz="1600" dirty="0" smtClean="0"/>
          </a:p>
          <a:p>
            <a:pPr lvl="1">
              <a:buFont typeface="Wingdings" panose="05000000000000000000" pitchFamily="2" charset="2"/>
              <a:buChar char="Ø"/>
            </a:pPr>
            <a:endParaRPr lang="ko-KR" altLang="en-US" sz="1600" dirty="0"/>
          </a:p>
          <a:p>
            <a:pPr lvl="1">
              <a:buFont typeface="Wingdings" panose="05000000000000000000" pitchFamily="2" charset="2"/>
              <a:buChar char="Ø"/>
            </a:pPr>
            <a:endParaRPr lang="ko-KR" altLang="en-US" sz="1600" dirty="0"/>
          </a:p>
          <a:p>
            <a:pPr lvl="1">
              <a:buFont typeface="Wingdings" panose="05000000000000000000" pitchFamily="2" charset="2"/>
              <a:buChar char="Ø"/>
            </a:pPr>
            <a:endParaRPr lang="en-US" altLang="ko-KR" sz="1600" dirty="0">
              <a:solidFill>
                <a:srgbClr val="222222"/>
              </a:solidFill>
              <a:latin typeface="+mn-ea"/>
            </a:endParaRPr>
          </a:p>
          <a:p>
            <a:pPr lvl="1"/>
            <a:endParaRPr lang="en-US" altLang="ko-KR" sz="1600" b="0" dirty="0" smtClean="0">
              <a:solidFill>
                <a:srgbClr val="222222"/>
              </a:solidFill>
              <a:latin typeface="+mn-ea"/>
            </a:endParaRPr>
          </a:p>
          <a:p>
            <a:pPr lvl="1"/>
            <a:endParaRPr lang="en-US" altLang="ko-KR" sz="1600" b="0" dirty="0">
              <a:solidFill>
                <a:srgbClr val="222222"/>
              </a:solidFill>
              <a:latin typeface="+mn-ea"/>
            </a:endParaRPr>
          </a:p>
          <a:p>
            <a:pPr lvl="1"/>
            <a:endParaRPr lang="en-US" altLang="ko-KR" sz="1600" b="0" dirty="0" smtClean="0">
              <a:solidFill>
                <a:srgbClr val="222222"/>
              </a:solidFill>
              <a:latin typeface="+mn-ea"/>
            </a:endParaRPr>
          </a:p>
          <a:p>
            <a:pPr lvl="1"/>
            <a:endParaRPr lang="en-US" altLang="ko-KR" sz="1600" b="0" dirty="0">
              <a:solidFill>
                <a:srgbClr val="222222"/>
              </a:solidFill>
              <a:latin typeface="+mn-ea"/>
            </a:endParaRPr>
          </a:p>
          <a:p>
            <a:pPr marL="266700" lvl="1" indent="0">
              <a:buNone/>
            </a:pPr>
            <a:endParaRPr lang="en-US" altLang="ko-KR" sz="1600" b="0" dirty="0">
              <a:solidFill>
                <a:srgbClr val="222222"/>
              </a:solidFill>
              <a:latin typeface="+mn-ea"/>
            </a:endParaRPr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</p:txBody>
      </p:sp>
      <p:sp>
        <p:nvSpPr>
          <p:cNvPr id="26" name="TextBox 25"/>
          <p:cNvSpPr txBox="1"/>
          <p:nvPr/>
        </p:nvSpPr>
        <p:spPr>
          <a:xfrm>
            <a:off x="1115616" y="3789040"/>
            <a:ext cx="648072" cy="50405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 fontScale="92500" lnSpcReduction="20000"/>
          </a:bodyPr>
          <a:lstStyle/>
          <a:p>
            <a:endParaRPr lang="ko-KR" altLang="en-US" sz="3600" dirty="0" smtClean="0"/>
          </a:p>
        </p:txBody>
      </p:sp>
    </p:spTree>
    <p:extLst>
      <p:ext uri="{BB962C8B-B14F-4D97-AF65-F5344CB8AC3E}">
        <p14:creationId xmlns:p14="http://schemas.microsoft.com/office/powerpoint/2010/main" val="1164291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201910"/>
            <a:ext cx="7560840" cy="548680"/>
          </a:xfrm>
        </p:spPr>
        <p:txBody>
          <a:bodyPr/>
          <a:lstStyle/>
          <a:p>
            <a:r>
              <a:rPr lang="en-US" altLang="ko-KR" sz="2800" dirty="0" smtClean="0"/>
              <a:t>5. </a:t>
            </a:r>
            <a:r>
              <a:rPr lang="en-US" altLang="ko-KR" sz="2800" dirty="0" err="1" smtClean="0"/>
              <a:t>Git</a:t>
            </a:r>
            <a:r>
              <a:rPr lang="en-US" altLang="ko-KR" sz="2800" dirty="0" smtClean="0"/>
              <a:t> </a:t>
            </a:r>
            <a:r>
              <a:rPr lang="ko-KR" altLang="en-US" sz="2800" dirty="0" smtClean="0"/>
              <a:t>기본 용어 및 구조 이해</a:t>
            </a:r>
            <a:endParaRPr lang="ko-KR" altLang="en-US" sz="28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50825" y="914227"/>
            <a:ext cx="8604448" cy="5827141"/>
          </a:xfrm>
        </p:spPr>
        <p:txBody>
          <a:bodyPr/>
          <a:lstStyle/>
          <a:p>
            <a:r>
              <a:rPr lang="ko-KR" altLang="en-US" sz="2000" dirty="0" smtClean="0"/>
              <a:t>기본 구조</a:t>
            </a:r>
            <a:endParaRPr lang="en-US" altLang="ko-KR" sz="2000" dirty="0" smtClean="0"/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600" dirty="0" smtClean="0">
                <a:solidFill>
                  <a:srgbClr val="222222"/>
                </a:solidFill>
                <a:latin typeface="+mn-ea"/>
              </a:rPr>
              <a:t> </a:t>
            </a:r>
            <a:r>
              <a:rPr lang="en-US" altLang="ko-KR" sz="1600" dirty="0" err="1"/>
              <a:t>Git</a:t>
            </a:r>
            <a:r>
              <a:rPr lang="ko-KR" altLang="en-US" sz="1600" dirty="0"/>
              <a:t>은 데이터를 파일 시스템 스냅샷의 연속으로 취급하고 크기가 아주 작다</a:t>
            </a:r>
            <a:r>
              <a:rPr lang="en-US" altLang="ko-KR" sz="1600" dirty="0" smtClean="0"/>
              <a:t>.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600" dirty="0"/>
              <a:t> </a:t>
            </a:r>
            <a:r>
              <a:rPr lang="en-US" altLang="ko-KR" sz="1600" dirty="0" err="1"/>
              <a:t>Git</a:t>
            </a:r>
            <a:r>
              <a:rPr lang="ko-KR" altLang="en-US" sz="1600" dirty="0"/>
              <a:t>은 프로젝트의 </a:t>
            </a:r>
            <a:r>
              <a:rPr lang="ko-KR" altLang="en-US" sz="1600" dirty="0" err="1"/>
              <a:t>히스토리를</a:t>
            </a:r>
            <a:r>
              <a:rPr lang="ko-KR" altLang="en-US" sz="1600" dirty="0"/>
              <a:t> 조회할 때 서버 없이 조회한다</a:t>
            </a:r>
            <a:r>
              <a:rPr lang="en-US" altLang="ko-KR" sz="1600" dirty="0"/>
              <a:t>.</a:t>
            </a:r>
            <a:endParaRPr lang="ko-KR" altLang="en-US" sz="1600" dirty="0"/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600" dirty="0" smtClean="0"/>
              <a:t> </a:t>
            </a:r>
            <a:r>
              <a:rPr lang="ko-KR" altLang="en-US" sz="1600" dirty="0"/>
              <a:t>그냥 로컬 데이터베이스에서 </a:t>
            </a:r>
            <a:r>
              <a:rPr lang="ko-KR" altLang="en-US" sz="1600" dirty="0" err="1"/>
              <a:t>히스토리를</a:t>
            </a:r>
            <a:r>
              <a:rPr lang="ko-KR" altLang="en-US" sz="1600" dirty="0"/>
              <a:t> 읽어서 보여 준다</a:t>
            </a:r>
            <a:r>
              <a:rPr lang="en-US" altLang="ko-KR" sz="1600" dirty="0"/>
              <a:t>.</a:t>
            </a:r>
            <a:endParaRPr lang="ko-KR" altLang="en-US" sz="1600" dirty="0"/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600" dirty="0" smtClean="0"/>
              <a:t> </a:t>
            </a:r>
            <a:r>
              <a:rPr lang="ko-KR" altLang="en-US" sz="1600" dirty="0"/>
              <a:t>어떤 파일의 현재 버전과 한 달 전의 상태를 비교해보고 싶을 때도 </a:t>
            </a:r>
            <a:r>
              <a:rPr lang="en-US" altLang="ko-KR" sz="1600" dirty="0" err="1"/>
              <a:t>Git</a:t>
            </a:r>
            <a:r>
              <a:rPr lang="ko-KR" altLang="en-US" sz="1600" dirty="0"/>
              <a:t>은 그냥 한 달 전의 파일과 지금의 파일을 로컬에서 찾는다</a:t>
            </a:r>
            <a:r>
              <a:rPr lang="en-US" altLang="ko-KR" sz="1600" dirty="0"/>
              <a:t>.</a:t>
            </a:r>
            <a:endParaRPr lang="ko-KR" altLang="en-US" sz="1600" dirty="0"/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600" dirty="0" smtClean="0">
                <a:solidFill>
                  <a:srgbClr val="0000FF"/>
                </a:solidFill>
              </a:rPr>
              <a:t> </a:t>
            </a:r>
            <a:r>
              <a:rPr lang="ko-KR" altLang="en-US" sz="1600" dirty="0" err="1"/>
              <a:t>체크섬은</a:t>
            </a:r>
            <a:r>
              <a:rPr lang="ko-KR" altLang="en-US" sz="1600" dirty="0"/>
              <a:t> </a:t>
            </a:r>
            <a:r>
              <a:rPr lang="en-US" altLang="ko-KR" sz="1600" dirty="0" err="1"/>
              <a:t>Git</a:t>
            </a:r>
            <a:r>
              <a:rPr lang="ko-KR" altLang="en-US" sz="1600" dirty="0"/>
              <a:t>에서 사용하는 가장 기본적인</a:t>
            </a:r>
            <a:r>
              <a:rPr lang="en-US" altLang="ko-KR" sz="1600" dirty="0"/>
              <a:t>(Atomic) </a:t>
            </a:r>
            <a:r>
              <a:rPr lang="ko-KR" altLang="en-US" sz="1600" dirty="0"/>
              <a:t>데이터 </a:t>
            </a:r>
            <a:r>
              <a:rPr lang="ko-KR" altLang="en-US" sz="1600" dirty="0" smtClean="0"/>
              <a:t>단위</a:t>
            </a:r>
            <a:r>
              <a:rPr lang="en-US" altLang="ko-KR" sz="1600" dirty="0" smtClean="0"/>
              <a:t>.</a:t>
            </a:r>
            <a:endParaRPr lang="ko-KR" altLang="en-US" sz="1600" dirty="0"/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600" dirty="0" smtClean="0"/>
              <a:t> </a:t>
            </a:r>
            <a:r>
              <a:rPr lang="en-US" altLang="ko-KR" sz="1600" dirty="0" err="1"/>
              <a:t>Git</a:t>
            </a:r>
            <a:r>
              <a:rPr lang="ko-KR" altLang="en-US" sz="1600" dirty="0"/>
              <a:t>은 </a:t>
            </a:r>
            <a:r>
              <a:rPr lang="en-US" altLang="ko-KR" sz="1600" dirty="0"/>
              <a:t>SHA-1 </a:t>
            </a:r>
            <a:r>
              <a:rPr lang="ko-KR" altLang="en-US" sz="1600" dirty="0"/>
              <a:t>해시를 사용하여 </a:t>
            </a:r>
            <a:r>
              <a:rPr lang="ko-KR" altLang="en-US" sz="1600" dirty="0" err="1"/>
              <a:t>체크섬을</a:t>
            </a:r>
            <a:r>
              <a:rPr lang="ko-KR" altLang="en-US" sz="1600" dirty="0"/>
              <a:t> 만든다</a:t>
            </a:r>
            <a:r>
              <a:rPr lang="en-US" altLang="ko-KR" sz="1600" dirty="0" smtClean="0"/>
              <a:t>. (</a:t>
            </a:r>
            <a:r>
              <a:rPr lang="en-US" altLang="ko-KR" sz="1600" dirty="0"/>
              <a:t>40</a:t>
            </a:r>
            <a:r>
              <a:rPr lang="ko-KR" altLang="en-US" sz="1600" dirty="0"/>
              <a:t>자 길이의 </a:t>
            </a:r>
            <a:r>
              <a:rPr lang="en-US" altLang="ko-KR" sz="1600" dirty="0"/>
              <a:t>16</a:t>
            </a:r>
            <a:r>
              <a:rPr lang="ko-KR" altLang="en-US" sz="1600" dirty="0"/>
              <a:t>진수 </a:t>
            </a:r>
            <a:r>
              <a:rPr lang="ko-KR" altLang="en-US" sz="1600" dirty="0" smtClean="0"/>
              <a:t>문자열</a:t>
            </a:r>
            <a:r>
              <a:rPr lang="en-US" altLang="ko-KR" sz="1600" dirty="0" smtClean="0"/>
              <a:t>)</a:t>
            </a:r>
            <a:endParaRPr lang="ko-KR" altLang="en-US" sz="1600" dirty="0"/>
          </a:p>
          <a:p>
            <a:pPr marL="447675" lvl="2" indent="0">
              <a:lnSpc>
                <a:spcPct val="150000"/>
              </a:lnSpc>
              <a:buNone/>
            </a:pPr>
            <a:r>
              <a:rPr lang="en-US" altLang="ko-KR" sz="1600" dirty="0" smtClean="0"/>
              <a:t>        24b9da6552252987aa493b52f8696cd6d3b00373</a:t>
            </a:r>
            <a:endParaRPr lang="ko-KR" altLang="en-US" sz="1600" dirty="0"/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600" dirty="0" smtClean="0"/>
              <a:t> </a:t>
            </a:r>
            <a:r>
              <a:rPr lang="en-US" altLang="ko-KR" sz="1600" dirty="0" err="1"/>
              <a:t>Git</a:t>
            </a:r>
            <a:r>
              <a:rPr lang="ko-KR" altLang="en-US" sz="1600" dirty="0"/>
              <a:t>은 모든 것들은 </a:t>
            </a:r>
            <a:r>
              <a:rPr lang="en-US" altLang="ko-KR" sz="1600" dirty="0">
                <a:solidFill>
                  <a:srgbClr val="0000FF"/>
                </a:solidFill>
              </a:rPr>
              <a:t>hash object</a:t>
            </a:r>
            <a:r>
              <a:rPr lang="ko-KR" altLang="en-US" sz="1600" dirty="0">
                <a:solidFill>
                  <a:srgbClr val="0000FF"/>
                </a:solidFill>
              </a:rPr>
              <a:t>로 변환해서 저장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ko-KR" altLang="en-US" sz="1600" dirty="0"/>
          </a:p>
          <a:p>
            <a:pPr lvl="1">
              <a:buFont typeface="Wingdings" panose="05000000000000000000" pitchFamily="2" charset="2"/>
              <a:buChar char="Ø"/>
            </a:pPr>
            <a:endParaRPr lang="en-US" altLang="ko-KR" sz="1600" dirty="0"/>
          </a:p>
          <a:p>
            <a:pPr lvl="1">
              <a:buFont typeface="Wingdings" panose="05000000000000000000" pitchFamily="2" charset="2"/>
              <a:buChar char="Ø"/>
            </a:pPr>
            <a:endParaRPr lang="en-US" altLang="ko-KR" sz="1600" dirty="0" smtClean="0"/>
          </a:p>
          <a:p>
            <a:pPr lvl="1">
              <a:buFont typeface="Wingdings" panose="05000000000000000000" pitchFamily="2" charset="2"/>
              <a:buChar char="Ø"/>
            </a:pPr>
            <a:endParaRPr lang="en-US" altLang="ko-KR" sz="1600" dirty="0"/>
          </a:p>
          <a:p>
            <a:pPr lvl="1">
              <a:buFont typeface="Wingdings" panose="05000000000000000000" pitchFamily="2" charset="2"/>
              <a:buChar char="Ø"/>
            </a:pPr>
            <a:endParaRPr lang="en-US" altLang="ko-KR" sz="1600" dirty="0" smtClean="0"/>
          </a:p>
          <a:p>
            <a:pPr lvl="1">
              <a:buFont typeface="Wingdings" panose="05000000000000000000" pitchFamily="2" charset="2"/>
              <a:buChar char="Ø"/>
            </a:pPr>
            <a:endParaRPr lang="ko-KR" altLang="en-US" sz="1600" dirty="0"/>
          </a:p>
          <a:p>
            <a:pPr lvl="1">
              <a:buFont typeface="Wingdings" panose="05000000000000000000" pitchFamily="2" charset="2"/>
              <a:buChar char="Ø"/>
            </a:pPr>
            <a:endParaRPr lang="ko-KR" altLang="en-US" sz="1600" dirty="0"/>
          </a:p>
          <a:p>
            <a:pPr lvl="1">
              <a:buFont typeface="Wingdings" panose="05000000000000000000" pitchFamily="2" charset="2"/>
              <a:buChar char="Ø"/>
            </a:pPr>
            <a:endParaRPr lang="en-US" altLang="ko-KR" sz="1600" dirty="0">
              <a:solidFill>
                <a:srgbClr val="222222"/>
              </a:solidFill>
              <a:latin typeface="+mn-ea"/>
            </a:endParaRPr>
          </a:p>
          <a:p>
            <a:pPr lvl="1"/>
            <a:endParaRPr lang="en-US" altLang="ko-KR" sz="1600" b="0" dirty="0" smtClean="0">
              <a:solidFill>
                <a:srgbClr val="222222"/>
              </a:solidFill>
              <a:latin typeface="+mn-ea"/>
            </a:endParaRPr>
          </a:p>
          <a:p>
            <a:pPr lvl="1"/>
            <a:endParaRPr lang="en-US" altLang="ko-KR" sz="1600" b="0" dirty="0">
              <a:solidFill>
                <a:srgbClr val="222222"/>
              </a:solidFill>
              <a:latin typeface="+mn-ea"/>
            </a:endParaRPr>
          </a:p>
          <a:p>
            <a:pPr lvl="1"/>
            <a:endParaRPr lang="en-US" altLang="ko-KR" sz="1600" b="0" dirty="0" smtClean="0">
              <a:solidFill>
                <a:srgbClr val="222222"/>
              </a:solidFill>
              <a:latin typeface="+mn-ea"/>
            </a:endParaRPr>
          </a:p>
          <a:p>
            <a:pPr lvl="1"/>
            <a:endParaRPr lang="en-US" altLang="ko-KR" sz="1600" b="0" dirty="0">
              <a:solidFill>
                <a:srgbClr val="222222"/>
              </a:solidFill>
              <a:latin typeface="+mn-ea"/>
            </a:endParaRPr>
          </a:p>
          <a:p>
            <a:pPr marL="266700" lvl="1" indent="0">
              <a:buNone/>
            </a:pPr>
            <a:endParaRPr lang="en-US" altLang="ko-KR" sz="1600" b="0" dirty="0">
              <a:solidFill>
                <a:srgbClr val="222222"/>
              </a:solidFill>
              <a:latin typeface="+mn-ea"/>
            </a:endParaRPr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</p:txBody>
      </p:sp>
      <p:sp>
        <p:nvSpPr>
          <p:cNvPr id="26" name="TextBox 25"/>
          <p:cNvSpPr txBox="1"/>
          <p:nvPr/>
        </p:nvSpPr>
        <p:spPr>
          <a:xfrm>
            <a:off x="1115616" y="3789040"/>
            <a:ext cx="648072" cy="50405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 fontScale="92500" lnSpcReduction="20000"/>
          </a:bodyPr>
          <a:lstStyle/>
          <a:p>
            <a:endParaRPr lang="ko-KR" altLang="en-US" sz="3600" dirty="0" smtClean="0"/>
          </a:p>
        </p:txBody>
      </p:sp>
    </p:spTree>
    <p:extLst>
      <p:ext uri="{BB962C8B-B14F-4D97-AF65-F5344CB8AC3E}">
        <p14:creationId xmlns:p14="http://schemas.microsoft.com/office/powerpoint/2010/main" val="2713274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201910"/>
            <a:ext cx="7560840" cy="548680"/>
          </a:xfrm>
        </p:spPr>
        <p:txBody>
          <a:bodyPr/>
          <a:lstStyle/>
          <a:p>
            <a:r>
              <a:rPr lang="en-US" altLang="ko-KR" sz="2800" dirty="0" smtClean="0"/>
              <a:t>5. </a:t>
            </a:r>
            <a:r>
              <a:rPr lang="en-US" altLang="ko-KR" sz="2800" dirty="0" err="1" smtClean="0"/>
              <a:t>Git</a:t>
            </a:r>
            <a:r>
              <a:rPr lang="en-US" altLang="ko-KR" sz="2800" dirty="0" smtClean="0"/>
              <a:t> </a:t>
            </a:r>
            <a:r>
              <a:rPr lang="ko-KR" altLang="en-US" sz="2800" dirty="0" smtClean="0"/>
              <a:t>기본 용어 및 구조 이해</a:t>
            </a:r>
            <a:endParaRPr lang="ko-KR" altLang="en-US" sz="28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50825" y="914227"/>
            <a:ext cx="8604448" cy="5827141"/>
          </a:xfrm>
        </p:spPr>
        <p:txBody>
          <a:bodyPr/>
          <a:lstStyle/>
          <a:p>
            <a:r>
              <a:rPr lang="ko-KR" altLang="en-US" sz="2000" dirty="0" smtClean="0"/>
              <a:t>기본 구조</a:t>
            </a:r>
            <a:endParaRPr lang="en-US" altLang="ko-KR" sz="2000" dirty="0" smtClean="0"/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600" dirty="0" smtClean="0">
                <a:solidFill>
                  <a:srgbClr val="222222"/>
                </a:solidFill>
                <a:latin typeface="+mn-ea"/>
              </a:rPr>
              <a:t> </a:t>
            </a:r>
            <a:r>
              <a:rPr lang="en-US" altLang="ko-KR" sz="1600" dirty="0" err="1" smtClean="0"/>
              <a:t>Git</a:t>
            </a:r>
            <a:r>
              <a:rPr lang="ko-KR" altLang="en-US" sz="1600" dirty="0" smtClean="0"/>
              <a:t>의 중요한 </a:t>
            </a:r>
            <a:r>
              <a:rPr lang="en-US" altLang="ko-KR" sz="1600" dirty="0" smtClean="0"/>
              <a:t>3</a:t>
            </a:r>
            <a:r>
              <a:rPr lang="ko-KR" altLang="en-US" sz="1600" dirty="0" smtClean="0"/>
              <a:t>가지 상태</a:t>
            </a:r>
            <a:r>
              <a:rPr lang="en-US" altLang="ko-KR" sz="1600" dirty="0" smtClean="0"/>
              <a:t>.</a:t>
            </a:r>
          </a:p>
          <a:p>
            <a:pPr lvl="2"/>
            <a:r>
              <a:rPr lang="en-US" altLang="ko-KR" sz="1600" dirty="0">
                <a:solidFill>
                  <a:srgbClr val="0000FF"/>
                </a:solidFill>
              </a:rPr>
              <a:t>Staged:</a:t>
            </a:r>
            <a:r>
              <a:rPr lang="en-US" altLang="ko-KR" sz="1600" dirty="0"/>
              <a:t> </a:t>
            </a:r>
            <a:r>
              <a:rPr lang="ko-KR" altLang="en-US" sz="1600" dirty="0"/>
              <a:t>현재 수정한 파일을 곧 </a:t>
            </a:r>
            <a:r>
              <a:rPr lang="ko-KR" altLang="en-US" sz="1600" dirty="0" err="1"/>
              <a:t>커밋할</a:t>
            </a:r>
            <a:r>
              <a:rPr lang="ko-KR" altLang="en-US" sz="1600" dirty="0"/>
              <a:t> 것이라고 표시한 상태를 의미한다</a:t>
            </a:r>
            <a:r>
              <a:rPr lang="en-US" altLang="ko-KR" sz="1600" dirty="0"/>
              <a:t>.</a:t>
            </a:r>
            <a:endParaRPr lang="ko-KR" altLang="en-US" sz="1600" dirty="0"/>
          </a:p>
          <a:p>
            <a:pPr lvl="2"/>
            <a:r>
              <a:rPr lang="en-US" altLang="ko-KR" sz="1600" dirty="0">
                <a:solidFill>
                  <a:srgbClr val="0000FF"/>
                </a:solidFill>
              </a:rPr>
              <a:t>Modified:</a:t>
            </a:r>
            <a:r>
              <a:rPr lang="en-US" altLang="ko-KR" sz="1600" dirty="0"/>
              <a:t> </a:t>
            </a:r>
            <a:r>
              <a:rPr lang="ko-KR" altLang="en-US" sz="1600" dirty="0"/>
              <a:t>수정한 파일을 아직 로컬 데이터베이스에 </a:t>
            </a:r>
            <a:r>
              <a:rPr lang="ko-KR" altLang="en-US" sz="1600" dirty="0" err="1"/>
              <a:t>커밋하지</a:t>
            </a:r>
            <a:r>
              <a:rPr lang="ko-KR" altLang="en-US" sz="1600" dirty="0"/>
              <a:t> 않은 것을 말한다</a:t>
            </a:r>
            <a:r>
              <a:rPr lang="en-US" altLang="ko-KR" sz="1600" dirty="0"/>
              <a:t>.</a:t>
            </a:r>
            <a:endParaRPr lang="ko-KR" altLang="en-US" sz="1600" dirty="0"/>
          </a:p>
          <a:p>
            <a:pPr lvl="2"/>
            <a:r>
              <a:rPr lang="en-US" altLang="ko-KR" sz="1600" dirty="0">
                <a:solidFill>
                  <a:srgbClr val="0000FF"/>
                </a:solidFill>
              </a:rPr>
              <a:t>Committed:</a:t>
            </a:r>
            <a:r>
              <a:rPr lang="en-US" altLang="ko-KR" sz="1600" dirty="0"/>
              <a:t> </a:t>
            </a:r>
            <a:r>
              <a:rPr lang="ko-KR" altLang="en-US" sz="1600" dirty="0"/>
              <a:t>데이터가 로컬 데이터베이스에 안전하게 저장됐다는 것을 의미한다</a:t>
            </a:r>
            <a:r>
              <a:rPr lang="en-US" altLang="ko-KR" sz="1600" dirty="0" smtClean="0"/>
              <a:t>.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ko-KR" altLang="en-US" sz="1600" dirty="0"/>
          </a:p>
          <a:p>
            <a:pPr lvl="1">
              <a:buFont typeface="Wingdings" panose="05000000000000000000" pitchFamily="2" charset="2"/>
              <a:buChar char="Ø"/>
            </a:pPr>
            <a:endParaRPr lang="en-US" altLang="ko-KR" sz="1600" dirty="0"/>
          </a:p>
          <a:p>
            <a:pPr lvl="1">
              <a:buFont typeface="Wingdings" panose="05000000000000000000" pitchFamily="2" charset="2"/>
              <a:buChar char="Ø"/>
            </a:pPr>
            <a:endParaRPr lang="en-US" altLang="ko-KR" sz="1600" dirty="0" smtClean="0"/>
          </a:p>
          <a:p>
            <a:pPr lvl="1">
              <a:buFont typeface="Wingdings" panose="05000000000000000000" pitchFamily="2" charset="2"/>
              <a:buChar char="Ø"/>
            </a:pPr>
            <a:endParaRPr lang="en-US" altLang="ko-KR" sz="1600" dirty="0"/>
          </a:p>
          <a:p>
            <a:pPr lvl="1">
              <a:buFont typeface="Wingdings" panose="05000000000000000000" pitchFamily="2" charset="2"/>
              <a:buChar char="Ø"/>
            </a:pPr>
            <a:endParaRPr lang="en-US" altLang="ko-KR" sz="1600" dirty="0" smtClean="0"/>
          </a:p>
          <a:p>
            <a:pPr lvl="1">
              <a:buFont typeface="Wingdings" panose="05000000000000000000" pitchFamily="2" charset="2"/>
              <a:buChar char="Ø"/>
            </a:pPr>
            <a:endParaRPr lang="ko-KR" altLang="en-US" sz="1600" dirty="0"/>
          </a:p>
          <a:p>
            <a:pPr lvl="1">
              <a:buFont typeface="Wingdings" panose="05000000000000000000" pitchFamily="2" charset="2"/>
              <a:buChar char="Ø"/>
            </a:pPr>
            <a:endParaRPr lang="ko-KR" altLang="en-US" sz="1600" dirty="0"/>
          </a:p>
          <a:p>
            <a:pPr lvl="1">
              <a:buFont typeface="Wingdings" panose="05000000000000000000" pitchFamily="2" charset="2"/>
              <a:buChar char="Ø"/>
            </a:pPr>
            <a:endParaRPr lang="en-US" altLang="ko-KR" sz="1600" dirty="0">
              <a:solidFill>
                <a:srgbClr val="222222"/>
              </a:solidFill>
              <a:latin typeface="+mn-ea"/>
            </a:endParaRPr>
          </a:p>
          <a:p>
            <a:pPr lvl="1"/>
            <a:endParaRPr lang="en-US" altLang="ko-KR" sz="1600" b="0" dirty="0" smtClean="0">
              <a:solidFill>
                <a:srgbClr val="222222"/>
              </a:solidFill>
              <a:latin typeface="+mn-ea"/>
            </a:endParaRPr>
          </a:p>
          <a:p>
            <a:pPr lvl="1"/>
            <a:endParaRPr lang="en-US" altLang="ko-KR" sz="1600" b="0" dirty="0">
              <a:solidFill>
                <a:srgbClr val="222222"/>
              </a:solidFill>
              <a:latin typeface="+mn-ea"/>
            </a:endParaRPr>
          </a:p>
          <a:p>
            <a:pPr lvl="1"/>
            <a:endParaRPr lang="en-US" altLang="ko-KR" sz="1600" b="0" dirty="0" smtClean="0">
              <a:solidFill>
                <a:srgbClr val="222222"/>
              </a:solidFill>
              <a:latin typeface="+mn-ea"/>
            </a:endParaRPr>
          </a:p>
          <a:p>
            <a:pPr lvl="1"/>
            <a:endParaRPr lang="en-US" altLang="ko-KR" sz="1600" b="0" dirty="0">
              <a:solidFill>
                <a:srgbClr val="222222"/>
              </a:solidFill>
              <a:latin typeface="+mn-ea"/>
            </a:endParaRPr>
          </a:p>
          <a:p>
            <a:pPr marL="266700" lvl="1" indent="0">
              <a:buNone/>
            </a:pPr>
            <a:endParaRPr lang="en-US" altLang="ko-KR" sz="1600" b="0" dirty="0">
              <a:solidFill>
                <a:srgbClr val="222222"/>
              </a:solidFill>
              <a:latin typeface="+mn-ea"/>
            </a:endParaRPr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</p:txBody>
      </p:sp>
      <p:sp>
        <p:nvSpPr>
          <p:cNvPr id="26" name="TextBox 25"/>
          <p:cNvSpPr txBox="1"/>
          <p:nvPr/>
        </p:nvSpPr>
        <p:spPr>
          <a:xfrm>
            <a:off x="1115616" y="3789040"/>
            <a:ext cx="648072" cy="50405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 fontScale="92500" lnSpcReduction="20000"/>
          </a:bodyPr>
          <a:lstStyle/>
          <a:p>
            <a:endParaRPr lang="ko-KR" altLang="en-US" sz="3600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907" y="3356992"/>
            <a:ext cx="3924436" cy="216334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4206" y="3356992"/>
            <a:ext cx="4204860" cy="2474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638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201910"/>
            <a:ext cx="7560840" cy="548680"/>
          </a:xfrm>
        </p:spPr>
        <p:txBody>
          <a:bodyPr/>
          <a:lstStyle/>
          <a:p>
            <a:r>
              <a:rPr lang="en-US" altLang="ko-KR" sz="2800" dirty="0" smtClean="0"/>
              <a:t>5. </a:t>
            </a:r>
            <a:r>
              <a:rPr lang="en-US" altLang="ko-KR" sz="2800" dirty="0" err="1" smtClean="0"/>
              <a:t>Git</a:t>
            </a:r>
            <a:r>
              <a:rPr lang="en-US" altLang="ko-KR" sz="2800" dirty="0" smtClean="0"/>
              <a:t> </a:t>
            </a:r>
            <a:r>
              <a:rPr lang="ko-KR" altLang="en-US" sz="2800" dirty="0" smtClean="0"/>
              <a:t>기본 용어 및 구조 이해</a:t>
            </a:r>
            <a:endParaRPr lang="ko-KR" altLang="en-US" sz="28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50825" y="914227"/>
            <a:ext cx="8604448" cy="5827141"/>
          </a:xfrm>
        </p:spPr>
        <p:txBody>
          <a:bodyPr/>
          <a:lstStyle/>
          <a:p>
            <a:r>
              <a:rPr lang="ko-KR" altLang="en-US" sz="2000" dirty="0" smtClean="0"/>
              <a:t>주요 명령어</a:t>
            </a:r>
            <a:endParaRPr lang="en-US" altLang="ko-KR" sz="2000" dirty="0" smtClean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ko-KR" sz="1600" dirty="0" smtClean="0">
                <a:solidFill>
                  <a:srgbClr val="222222"/>
                </a:solidFill>
                <a:latin typeface="+mn-ea"/>
              </a:rPr>
              <a:t> </a:t>
            </a:r>
            <a:r>
              <a:rPr lang="en-US" altLang="ko-KR" sz="1600" dirty="0" err="1">
                <a:solidFill>
                  <a:srgbClr val="0000FF"/>
                </a:solidFill>
              </a:rPr>
              <a:t>git</a:t>
            </a:r>
            <a:r>
              <a:rPr lang="en-US" altLang="ko-KR" sz="1600" dirty="0">
                <a:solidFill>
                  <a:srgbClr val="0000FF"/>
                </a:solidFill>
              </a:rPr>
              <a:t> </a:t>
            </a:r>
            <a:r>
              <a:rPr lang="en-US" altLang="ko-KR" sz="1600" dirty="0" err="1" smtClean="0">
                <a:solidFill>
                  <a:srgbClr val="0000FF"/>
                </a:solidFill>
              </a:rPr>
              <a:t>init</a:t>
            </a:r>
            <a:r>
              <a:rPr lang="en-US" altLang="ko-KR" sz="1600" dirty="0" smtClean="0"/>
              <a:t>: </a:t>
            </a:r>
            <a:r>
              <a:rPr lang="ko-KR" altLang="en-US" sz="1600" dirty="0"/>
              <a:t>깃 저장소를 초기화한다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ko-KR" sz="1600" dirty="0" smtClean="0"/>
              <a:t> </a:t>
            </a:r>
            <a:r>
              <a:rPr lang="en-US" altLang="ko-KR" sz="1600" dirty="0" err="1">
                <a:solidFill>
                  <a:srgbClr val="0000FF"/>
                </a:solidFill>
              </a:rPr>
              <a:t>git</a:t>
            </a:r>
            <a:r>
              <a:rPr lang="en-US" altLang="ko-KR" sz="1600" dirty="0">
                <a:solidFill>
                  <a:srgbClr val="0000FF"/>
                </a:solidFill>
              </a:rPr>
              <a:t> </a:t>
            </a:r>
            <a:r>
              <a:rPr lang="en-US" altLang="ko-KR" sz="1600" dirty="0" err="1">
                <a:solidFill>
                  <a:srgbClr val="0000FF"/>
                </a:solidFill>
              </a:rPr>
              <a:t>config</a:t>
            </a:r>
            <a:r>
              <a:rPr lang="en-US" altLang="ko-KR" sz="1600" dirty="0"/>
              <a:t>: “configure”</a:t>
            </a:r>
            <a:r>
              <a:rPr lang="ko-KR" altLang="en-US" sz="1600" dirty="0"/>
              <a:t>의 준말</a:t>
            </a:r>
            <a:r>
              <a:rPr lang="en-US" altLang="ko-KR" sz="1600" dirty="0"/>
              <a:t>, </a:t>
            </a:r>
            <a:r>
              <a:rPr lang="ko-KR" altLang="en-US" sz="1600" dirty="0"/>
              <a:t>처음에 깃을 설정할 때 가장 유용하다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ko-KR" sz="1600" dirty="0" smtClean="0"/>
              <a:t> </a:t>
            </a:r>
            <a:r>
              <a:rPr lang="en-US" altLang="ko-KR" sz="1600" dirty="0" err="1">
                <a:solidFill>
                  <a:srgbClr val="0000FF"/>
                </a:solidFill>
              </a:rPr>
              <a:t>git</a:t>
            </a:r>
            <a:r>
              <a:rPr lang="en-US" altLang="ko-KR" sz="1600" dirty="0">
                <a:solidFill>
                  <a:srgbClr val="0000FF"/>
                </a:solidFill>
              </a:rPr>
              <a:t> help</a:t>
            </a:r>
            <a:r>
              <a:rPr lang="en-US" altLang="ko-KR" sz="1600" dirty="0" smtClean="0"/>
              <a:t>: </a:t>
            </a:r>
            <a:r>
              <a:rPr lang="en-US" altLang="ko-KR" sz="1600" dirty="0" err="1" smtClean="0"/>
              <a:t>git</a:t>
            </a:r>
            <a:r>
              <a:rPr lang="ko-KR" altLang="en-US" sz="1600" dirty="0" smtClean="0"/>
              <a:t>의 명령어를 잊어버린 경우 등에 사용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특정 </a:t>
            </a:r>
            <a:r>
              <a:rPr lang="en-US" altLang="ko-KR" sz="1600" dirty="0" err="1" smtClean="0"/>
              <a:t>git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명령어 </a:t>
            </a:r>
            <a:r>
              <a:rPr lang="en-US" altLang="ko-KR" sz="1600" dirty="0" smtClean="0"/>
              <a:t>help </a:t>
            </a:r>
            <a:r>
              <a:rPr lang="ko-KR" altLang="en-US" sz="1600" dirty="0" smtClean="0"/>
              <a:t>사용도 가능</a:t>
            </a:r>
            <a:r>
              <a:rPr lang="en-US" altLang="ko-KR" sz="1600" dirty="0" smtClean="0"/>
              <a:t>.</a:t>
            </a:r>
            <a:endParaRPr lang="en-US" altLang="ko-KR" sz="1600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ko-KR" sz="1600" dirty="0" smtClean="0"/>
              <a:t> </a:t>
            </a:r>
            <a:r>
              <a:rPr lang="en-US" altLang="ko-KR" sz="1600" dirty="0" err="1">
                <a:solidFill>
                  <a:srgbClr val="0000FF"/>
                </a:solidFill>
              </a:rPr>
              <a:t>git</a:t>
            </a:r>
            <a:r>
              <a:rPr lang="en-US" altLang="ko-KR" sz="1600" dirty="0">
                <a:solidFill>
                  <a:srgbClr val="0000FF"/>
                </a:solidFill>
              </a:rPr>
              <a:t> status</a:t>
            </a:r>
            <a:r>
              <a:rPr lang="en-US" altLang="ko-KR" sz="1600" dirty="0"/>
              <a:t>: </a:t>
            </a:r>
            <a:r>
              <a:rPr lang="ko-KR" altLang="en-US" sz="1600" dirty="0"/>
              <a:t>저장소 상태를 체크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ko-KR" sz="1600" dirty="0" smtClean="0"/>
              <a:t> </a:t>
            </a:r>
            <a:r>
              <a:rPr lang="en-US" altLang="ko-KR" sz="1600" dirty="0" err="1">
                <a:solidFill>
                  <a:srgbClr val="0000FF"/>
                </a:solidFill>
              </a:rPr>
              <a:t>git</a:t>
            </a:r>
            <a:r>
              <a:rPr lang="en-US" altLang="ko-KR" sz="1600" dirty="0">
                <a:solidFill>
                  <a:srgbClr val="0000FF"/>
                </a:solidFill>
              </a:rPr>
              <a:t> add</a:t>
            </a:r>
            <a:r>
              <a:rPr lang="en-US" altLang="ko-KR" sz="1600" dirty="0"/>
              <a:t>: </a:t>
            </a:r>
            <a:r>
              <a:rPr lang="ko-KR" altLang="en-US" sz="1600" dirty="0"/>
              <a:t>이 명령이 저장소에 새 파일들을 추가하진 않는다</a:t>
            </a:r>
            <a:r>
              <a:rPr lang="en-US" altLang="ko-KR" sz="1600" dirty="0"/>
              <a:t>. </a:t>
            </a:r>
            <a:r>
              <a:rPr lang="ko-KR" altLang="en-US" sz="1600" dirty="0"/>
              <a:t>대신</a:t>
            </a:r>
            <a:r>
              <a:rPr lang="en-US" altLang="ko-KR" sz="1600" dirty="0"/>
              <a:t>, </a:t>
            </a:r>
            <a:r>
              <a:rPr lang="ko-KR" altLang="en-US" sz="1600" dirty="0"/>
              <a:t>깃이 새 파일들을 지켜보게 한다</a:t>
            </a:r>
            <a:r>
              <a:rPr lang="en-US" altLang="ko-KR" sz="1600" dirty="0"/>
              <a:t>. </a:t>
            </a:r>
            <a:r>
              <a:rPr lang="ko-KR" altLang="en-US" sz="1600" dirty="0"/>
              <a:t>파일을 추가하면</a:t>
            </a:r>
            <a:r>
              <a:rPr lang="en-US" altLang="ko-KR" sz="1600" dirty="0"/>
              <a:t>, </a:t>
            </a:r>
            <a:r>
              <a:rPr lang="ko-KR" altLang="en-US" sz="1600" dirty="0"/>
              <a:t>깃의 저장소 “스냅샷”에 포함된다</a:t>
            </a:r>
            <a:r>
              <a:rPr lang="en-US" altLang="ko-KR" sz="1600" dirty="0"/>
              <a:t>.</a:t>
            </a:r>
            <a:endParaRPr lang="ko-KR" altLang="en-US" sz="1600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ko-KR" sz="1600" dirty="0" smtClean="0"/>
              <a:t> </a:t>
            </a:r>
            <a:r>
              <a:rPr lang="en-US" altLang="ko-KR" sz="1600" dirty="0" err="1">
                <a:solidFill>
                  <a:srgbClr val="0000FF"/>
                </a:solidFill>
              </a:rPr>
              <a:t>git</a:t>
            </a:r>
            <a:r>
              <a:rPr lang="en-US" altLang="ko-KR" sz="1600" dirty="0">
                <a:solidFill>
                  <a:srgbClr val="0000FF"/>
                </a:solidFill>
              </a:rPr>
              <a:t> commit</a:t>
            </a:r>
            <a:r>
              <a:rPr lang="en-US" altLang="ko-KR" sz="1600" dirty="0"/>
              <a:t>: </a:t>
            </a:r>
            <a:r>
              <a:rPr lang="ko-KR" altLang="en-US" sz="1600" dirty="0"/>
              <a:t>깃의 가장 중요한 명령어</a:t>
            </a:r>
            <a:r>
              <a:rPr lang="en-US" altLang="ko-KR" sz="1600" dirty="0"/>
              <a:t>. </a:t>
            </a:r>
            <a:r>
              <a:rPr lang="ko-KR" altLang="en-US" sz="1600" dirty="0"/>
              <a:t>어떤 순간 작업공간의 상태를 저장한 것입니다</a:t>
            </a:r>
            <a:r>
              <a:rPr lang="en-US" altLang="ko-KR" sz="1600" dirty="0"/>
              <a:t>.</a:t>
            </a:r>
            <a:endParaRPr lang="ko-KR" altLang="en-US" sz="1600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ko-KR" sz="1600" dirty="0" smtClean="0"/>
              <a:t> </a:t>
            </a:r>
            <a:r>
              <a:rPr lang="en-US" altLang="ko-KR" sz="1600" dirty="0" err="1">
                <a:solidFill>
                  <a:srgbClr val="0000FF"/>
                </a:solidFill>
              </a:rPr>
              <a:t>git</a:t>
            </a:r>
            <a:r>
              <a:rPr lang="en-US" altLang="ko-KR" sz="1600" dirty="0">
                <a:solidFill>
                  <a:srgbClr val="0000FF"/>
                </a:solidFill>
              </a:rPr>
              <a:t> branch</a:t>
            </a:r>
            <a:r>
              <a:rPr lang="en-US" altLang="ko-KR" sz="1600" dirty="0"/>
              <a:t>: </a:t>
            </a:r>
            <a:r>
              <a:rPr lang="ko-KR" altLang="en-US" sz="1600" dirty="0"/>
              <a:t>여러 </a:t>
            </a:r>
            <a:r>
              <a:rPr lang="ko-KR" altLang="en-US" sz="1600" dirty="0" err="1"/>
              <a:t>협업자와</a:t>
            </a:r>
            <a:r>
              <a:rPr lang="ko-KR" altLang="en-US" sz="1600" dirty="0"/>
              <a:t> 작업하고 자신만의 변경을 </a:t>
            </a:r>
            <a:r>
              <a:rPr lang="ko-KR" altLang="en-US" sz="1600" dirty="0" smtClean="0"/>
              <a:t>원할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경우</a:t>
            </a:r>
            <a:r>
              <a:rPr lang="en-US" altLang="ko-KR" sz="1600" dirty="0" smtClean="0"/>
              <a:t>.</a:t>
            </a:r>
            <a:endParaRPr lang="ko-KR" altLang="en-US" sz="1600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ko-KR" sz="1600" dirty="0" smtClean="0"/>
              <a:t> </a:t>
            </a:r>
            <a:r>
              <a:rPr lang="en-US" altLang="ko-KR" sz="1600" dirty="0" err="1">
                <a:solidFill>
                  <a:srgbClr val="0000FF"/>
                </a:solidFill>
              </a:rPr>
              <a:t>git</a:t>
            </a:r>
            <a:r>
              <a:rPr lang="en-US" altLang="ko-KR" sz="1600" dirty="0">
                <a:solidFill>
                  <a:srgbClr val="0000FF"/>
                </a:solidFill>
              </a:rPr>
              <a:t> checkout</a:t>
            </a:r>
            <a:r>
              <a:rPr lang="en-US" altLang="ko-KR" sz="1600" dirty="0"/>
              <a:t>: </a:t>
            </a:r>
            <a:r>
              <a:rPr lang="ko-KR" altLang="en-US" sz="1600" dirty="0"/>
              <a:t>글자 그대로</a:t>
            </a:r>
            <a:r>
              <a:rPr lang="en-US" altLang="ko-KR" sz="1600" dirty="0"/>
              <a:t>, </a:t>
            </a:r>
            <a:r>
              <a:rPr lang="ko-KR" altLang="en-US" sz="1600" dirty="0"/>
              <a:t>현재 위치하고 있지 않은 저장소를 “체크아웃”할 수 있다</a:t>
            </a:r>
            <a:r>
              <a:rPr lang="en-US" altLang="ko-KR" sz="1600" dirty="0"/>
              <a:t>. </a:t>
            </a:r>
            <a:r>
              <a:rPr lang="ko-KR" altLang="en-US" sz="1600" dirty="0"/>
              <a:t>이것은 체크하길 원하는 저장소로 옮겨가게 해주는 탐색 명령이다</a:t>
            </a:r>
            <a:r>
              <a:rPr lang="en-US" altLang="ko-KR" sz="1600" dirty="0"/>
              <a:t>.</a:t>
            </a:r>
            <a:endParaRPr lang="ko-KR" altLang="en-US" sz="1600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ko-KR" sz="1600" dirty="0" smtClean="0"/>
              <a:t> </a:t>
            </a:r>
            <a:r>
              <a:rPr lang="en-US" altLang="ko-KR" sz="1600" dirty="0" err="1">
                <a:solidFill>
                  <a:srgbClr val="0000FF"/>
                </a:solidFill>
              </a:rPr>
              <a:t>git</a:t>
            </a:r>
            <a:r>
              <a:rPr lang="en-US" altLang="ko-KR" sz="1600" dirty="0">
                <a:solidFill>
                  <a:srgbClr val="0000FF"/>
                </a:solidFill>
              </a:rPr>
              <a:t> merge</a:t>
            </a:r>
            <a:r>
              <a:rPr lang="en-US" altLang="ko-KR" sz="1600" dirty="0"/>
              <a:t>: </a:t>
            </a:r>
            <a:r>
              <a:rPr lang="ko-KR" altLang="en-US" sz="1600" dirty="0" err="1"/>
              <a:t>브랜치에서</a:t>
            </a:r>
            <a:r>
              <a:rPr lang="ko-KR" altLang="en-US" sz="1600" dirty="0"/>
              <a:t> 작업을 끝내고</a:t>
            </a:r>
            <a:r>
              <a:rPr lang="en-US" altLang="ko-KR" sz="1600" dirty="0"/>
              <a:t>, </a:t>
            </a:r>
            <a:r>
              <a:rPr lang="ko-KR" altLang="en-US" sz="1600" dirty="0"/>
              <a:t>모든 협업자가 볼 수 있는 </a:t>
            </a:r>
            <a:r>
              <a:rPr lang="en-US" altLang="ko-KR" sz="1600" dirty="0"/>
              <a:t>master </a:t>
            </a:r>
            <a:r>
              <a:rPr lang="ko-KR" altLang="en-US" sz="1600" dirty="0" err="1"/>
              <a:t>브랜치로</a:t>
            </a:r>
            <a:r>
              <a:rPr lang="ko-KR" altLang="en-US" sz="1600" dirty="0"/>
              <a:t> 병합할 수 있다</a:t>
            </a:r>
            <a:r>
              <a:rPr lang="en-US" altLang="ko-KR" sz="1600" dirty="0"/>
              <a:t>.</a:t>
            </a:r>
            <a:endParaRPr lang="ko-KR" altLang="en-US" sz="1600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ko-KR" sz="1600" dirty="0" smtClean="0"/>
              <a:t> </a:t>
            </a:r>
            <a:r>
              <a:rPr lang="en-US" altLang="ko-KR" sz="1600" dirty="0" err="1">
                <a:solidFill>
                  <a:srgbClr val="0000FF"/>
                </a:solidFill>
              </a:rPr>
              <a:t>git</a:t>
            </a:r>
            <a:r>
              <a:rPr lang="en-US" altLang="ko-KR" sz="1600" dirty="0">
                <a:solidFill>
                  <a:srgbClr val="0000FF"/>
                </a:solidFill>
              </a:rPr>
              <a:t> push</a:t>
            </a:r>
            <a:r>
              <a:rPr lang="en-US" altLang="ko-KR" sz="1600" dirty="0"/>
              <a:t>: </a:t>
            </a:r>
            <a:r>
              <a:rPr lang="ko-KR" altLang="en-US" sz="1600" dirty="0"/>
              <a:t>로컬 컴퓨터에서 작업하고 당신의 </a:t>
            </a:r>
            <a:r>
              <a:rPr lang="ko-KR" altLang="en-US" sz="1600" dirty="0" err="1"/>
              <a:t>커밋을</a:t>
            </a:r>
            <a:r>
              <a:rPr lang="ko-KR" altLang="en-US" sz="1600" dirty="0"/>
              <a:t> </a:t>
            </a:r>
            <a:r>
              <a:rPr lang="ko-KR" altLang="en-US" sz="1600" dirty="0" err="1"/>
              <a:t>깃허브에서</a:t>
            </a:r>
            <a:r>
              <a:rPr lang="ko-KR" altLang="en-US" sz="1600" dirty="0"/>
              <a:t> 온라인으로도 볼 수 있기를 원한다면</a:t>
            </a:r>
            <a:r>
              <a:rPr lang="en-US" altLang="ko-KR" sz="1600" dirty="0"/>
              <a:t>, </a:t>
            </a:r>
            <a:r>
              <a:rPr lang="ko-KR" altLang="en-US" sz="1600" dirty="0"/>
              <a:t>이 명령어로 </a:t>
            </a:r>
            <a:r>
              <a:rPr lang="ko-KR" altLang="en-US" sz="1600" dirty="0" err="1"/>
              <a:t>깃허브에</a:t>
            </a:r>
            <a:r>
              <a:rPr lang="ko-KR" altLang="en-US" sz="1600" dirty="0"/>
              <a:t> 변경사항을 “</a:t>
            </a:r>
            <a:r>
              <a:rPr lang="en-US" altLang="ko-KR" sz="1600" dirty="0"/>
              <a:t>push”</a:t>
            </a:r>
            <a:r>
              <a:rPr lang="ko-KR" altLang="en-US" sz="1600" dirty="0"/>
              <a:t>한다</a:t>
            </a:r>
            <a:r>
              <a:rPr lang="en-US" altLang="ko-KR" sz="1600" dirty="0"/>
              <a:t>.</a:t>
            </a:r>
            <a:endParaRPr lang="ko-KR" altLang="en-US" sz="1600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ko-KR" sz="1600" dirty="0" smtClean="0"/>
              <a:t> </a:t>
            </a:r>
            <a:r>
              <a:rPr lang="en-US" altLang="ko-KR" sz="1600" dirty="0" err="1">
                <a:solidFill>
                  <a:srgbClr val="0000FF"/>
                </a:solidFill>
              </a:rPr>
              <a:t>git</a:t>
            </a:r>
            <a:r>
              <a:rPr lang="en-US" altLang="ko-KR" sz="1600" dirty="0">
                <a:solidFill>
                  <a:srgbClr val="0000FF"/>
                </a:solidFill>
              </a:rPr>
              <a:t> pull</a:t>
            </a:r>
            <a:r>
              <a:rPr lang="en-US" altLang="ko-KR" sz="1600" dirty="0"/>
              <a:t>: </a:t>
            </a:r>
            <a:r>
              <a:rPr lang="ko-KR" altLang="en-US" sz="1600" dirty="0"/>
              <a:t>로컬 컴퓨터에서 작업할 때</a:t>
            </a:r>
            <a:r>
              <a:rPr lang="en-US" altLang="ko-KR" sz="1600" dirty="0"/>
              <a:t>, </a:t>
            </a:r>
            <a:r>
              <a:rPr lang="ko-KR" altLang="en-US" sz="1600" dirty="0"/>
              <a:t>작업하고 있는 저장소의 최신 버전을 원하면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ko-KR" sz="1600" dirty="0" smtClean="0"/>
              <a:t> </a:t>
            </a:r>
            <a:r>
              <a:rPr lang="en-US" altLang="ko-KR" sz="1600" dirty="0" err="1">
                <a:solidFill>
                  <a:srgbClr val="0000FF"/>
                </a:solidFill>
              </a:rPr>
              <a:t>git</a:t>
            </a:r>
            <a:r>
              <a:rPr lang="en-US" altLang="ko-KR" sz="1600" dirty="0">
                <a:solidFill>
                  <a:srgbClr val="0000FF"/>
                </a:solidFill>
              </a:rPr>
              <a:t> clone</a:t>
            </a:r>
            <a:r>
              <a:rPr lang="en-US" altLang="ko-KR" sz="1600" dirty="0"/>
              <a:t>: remote repository</a:t>
            </a:r>
            <a:r>
              <a:rPr lang="ko-KR" altLang="en-US" sz="1600" dirty="0"/>
              <a:t>를 복제하여 </a:t>
            </a:r>
            <a:r>
              <a:rPr lang="en-US" altLang="ko-KR" sz="1600" dirty="0"/>
              <a:t>local repository</a:t>
            </a:r>
            <a:r>
              <a:rPr lang="ko-KR" altLang="en-US" sz="1600" dirty="0"/>
              <a:t>를 생성한다</a:t>
            </a:r>
          </a:p>
          <a:p>
            <a:pPr marL="266700" lvl="1" indent="0">
              <a:buNone/>
            </a:pPr>
            <a:endParaRPr lang="ko-KR" altLang="en-US" sz="1600" dirty="0"/>
          </a:p>
          <a:p>
            <a:pPr lvl="1">
              <a:buFont typeface="Wingdings" panose="05000000000000000000" pitchFamily="2" charset="2"/>
              <a:buChar char="Ø"/>
            </a:pPr>
            <a:endParaRPr lang="en-US" altLang="ko-KR" sz="1600" dirty="0">
              <a:solidFill>
                <a:srgbClr val="222222"/>
              </a:solidFill>
              <a:latin typeface="+mn-ea"/>
            </a:endParaRPr>
          </a:p>
          <a:p>
            <a:pPr lvl="1"/>
            <a:endParaRPr lang="en-US" altLang="ko-KR" sz="1600" b="0" dirty="0" smtClean="0">
              <a:solidFill>
                <a:srgbClr val="222222"/>
              </a:solidFill>
              <a:latin typeface="+mn-ea"/>
            </a:endParaRPr>
          </a:p>
          <a:p>
            <a:pPr lvl="1"/>
            <a:endParaRPr lang="en-US" altLang="ko-KR" sz="1600" b="0" dirty="0">
              <a:solidFill>
                <a:srgbClr val="222222"/>
              </a:solidFill>
              <a:latin typeface="+mn-ea"/>
            </a:endParaRPr>
          </a:p>
          <a:p>
            <a:pPr lvl="1"/>
            <a:endParaRPr lang="en-US" altLang="ko-KR" sz="1600" b="0" dirty="0" smtClean="0">
              <a:solidFill>
                <a:srgbClr val="222222"/>
              </a:solidFill>
              <a:latin typeface="+mn-ea"/>
            </a:endParaRPr>
          </a:p>
          <a:p>
            <a:pPr lvl="1"/>
            <a:endParaRPr lang="en-US" altLang="ko-KR" sz="1600" b="0" dirty="0">
              <a:solidFill>
                <a:srgbClr val="222222"/>
              </a:solidFill>
              <a:latin typeface="+mn-ea"/>
            </a:endParaRPr>
          </a:p>
          <a:p>
            <a:pPr marL="266700" lvl="1" indent="0">
              <a:buNone/>
            </a:pPr>
            <a:endParaRPr lang="en-US" altLang="ko-KR" sz="1600" b="0" dirty="0">
              <a:solidFill>
                <a:srgbClr val="222222"/>
              </a:solidFill>
              <a:latin typeface="+mn-ea"/>
            </a:endParaRPr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</p:txBody>
      </p:sp>
      <p:sp>
        <p:nvSpPr>
          <p:cNvPr id="26" name="TextBox 25"/>
          <p:cNvSpPr txBox="1"/>
          <p:nvPr/>
        </p:nvSpPr>
        <p:spPr>
          <a:xfrm>
            <a:off x="1115616" y="3789040"/>
            <a:ext cx="648072" cy="50405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 fontScale="92500" lnSpcReduction="20000"/>
          </a:bodyPr>
          <a:lstStyle/>
          <a:p>
            <a:endParaRPr lang="ko-KR" altLang="en-US" sz="3600" dirty="0" smtClean="0"/>
          </a:p>
        </p:txBody>
      </p:sp>
    </p:spTree>
    <p:extLst>
      <p:ext uri="{BB962C8B-B14F-4D97-AF65-F5344CB8AC3E}">
        <p14:creationId xmlns:p14="http://schemas.microsoft.com/office/powerpoint/2010/main" val="3277100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201910"/>
            <a:ext cx="7560840" cy="548680"/>
          </a:xfrm>
        </p:spPr>
        <p:txBody>
          <a:bodyPr/>
          <a:lstStyle/>
          <a:p>
            <a:r>
              <a:rPr lang="en-US" altLang="ko-KR" sz="2800" dirty="0" smtClean="0"/>
              <a:t>6. Repository </a:t>
            </a:r>
            <a:r>
              <a:rPr lang="ko-KR" altLang="en-US" sz="2800" dirty="0" smtClean="0"/>
              <a:t>다루기</a:t>
            </a:r>
            <a:endParaRPr lang="ko-KR" altLang="en-US" sz="28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50825" y="914227"/>
            <a:ext cx="8604448" cy="5827141"/>
          </a:xfrm>
        </p:spPr>
        <p:txBody>
          <a:bodyPr/>
          <a:lstStyle/>
          <a:p>
            <a:r>
              <a:rPr lang="en-US" altLang="ko-KR" sz="2000" dirty="0" smtClean="0"/>
              <a:t>Local</a:t>
            </a:r>
            <a:r>
              <a:rPr lang="ko-KR" altLang="en-US" sz="2000" dirty="0" smtClean="0"/>
              <a:t>에 새로운 </a:t>
            </a:r>
            <a:r>
              <a:rPr lang="en-US" altLang="ko-KR" sz="2000" dirty="0" smtClean="0"/>
              <a:t>Repository </a:t>
            </a:r>
            <a:r>
              <a:rPr lang="ko-KR" altLang="en-US" sz="2000" dirty="0" smtClean="0"/>
              <a:t>만들기</a:t>
            </a:r>
            <a:endParaRPr lang="en-US" altLang="ko-KR" sz="2000" dirty="0" smtClean="0"/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600" dirty="0" smtClean="0">
                <a:solidFill>
                  <a:srgbClr val="222222"/>
                </a:solidFill>
                <a:latin typeface="+mn-ea"/>
              </a:rPr>
              <a:t> </a:t>
            </a:r>
            <a:r>
              <a:rPr lang="ko-KR" altLang="en-US" sz="1600" dirty="0">
                <a:solidFill>
                  <a:srgbClr val="FF0000"/>
                </a:solidFill>
              </a:rPr>
              <a:t>환경 설정 확인</a:t>
            </a:r>
          </a:p>
          <a:p>
            <a:pPr lvl="2">
              <a:lnSpc>
                <a:spcPct val="150000"/>
              </a:lnSpc>
            </a:pPr>
            <a:r>
              <a:rPr lang="en-US" altLang="ko-KR" sz="1600" dirty="0" smtClean="0"/>
              <a:t> </a:t>
            </a:r>
            <a:r>
              <a:rPr lang="ko-KR" altLang="en-US" sz="1600" dirty="0"/>
              <a:t>제어판 </a:t>
            </a:r>
            <a:r>
              <a:rPr lang="en-US" altLang="ko-KR" sz="1600" dirty="0"/>
              <a:t>-&gt; </a:t>
            </a:r>
            <a:r>
              <a:rPr lang="ko-KR" altLang="en-US" sz="1600" dirty="0"/>
              <a:t>사용자계정 </a:t>
            </a:r>
            <a:r>
              <a:rPr lang="en-US" altLang="ko-KR" sz="1600" dirty="0"/>
              <a:t>-&gt; Window </a:t>
            </a:r>
            <a:r>
              <a:rPr lang="ko-KR" altLang="en-US" sz="1600" dirty="0"/>
              <a:t>자격 증명 </a:t>
            </a:r>
            <a:r>
              <a:rPr lang="en-US" altLang="ko-KR" sz="1600" dirty="0"/>
              <a:t>-&gt; </a:t>
            </a:r>
            <a:r>
              <a:rPr lang="ko-KR" altLang="en-US" sz="1600" dirty="0"/>
              <a:t>일반 자격 증명 </a:t>
            </a:r>
            <a:r>
              <a:rPr lang="en-US" altLang="ko-KR" sz="1600" dirty="0" smtClean="0"/>
              <a:t>-&gt;</a:t>
            </a:r>
          </a:p>
          <a:p>
            <a:pPr marL="447675" lvl="2" indent="0">
              <a:buNone/>
            </a:pPr>
            <a:r>
              <a:rPr lang="en-US" altLang="ko-KR" sz="1600" dirty="0"/>
              <a:t>	</a:t>
            </a:r>
            <a:r>
              <a:rPr lang="en-US" altLang="ko-KR" sz="1600" dirty="0" err="1"/>
              <a:t>git</a:t>
            </a:r>
            <a:r>
              <a:rPr lang="en-US" altLang="ko-KR" sz="1600" dirty="0"/>
              <a:t> </a:t>
            </a:r>
            <a:r>
              <a:rPr lang="en-US" altLang="ko-KR" sz="1600" u="sng" dirty="0">
                <a:hlinkClick r:id="rId2"/>
              </a:rPr>
              <a:t>http://github.com</a:t>
            </a:r>
            <a:r>
              <a:rPr lang="en-US" altLang="ko-KR" sz="1600" dirty="0"/>
              <a:t> -&gt; </a:t>
            </a:r>
            <a:r>
              <a:rPr lang="ko-KR" altLang="en-US" sz="1600" dirty="0" smtClean="0"/>
              <a:t>편집</a:t>
            </a:r>
            <a:endParaRPr lang="ko-KR" altLang="en-US" sz="1600" dirty="0"/>
          </a:p>
          <a:p>
            <a:pPr lvl="2"/>
            <a:r>
              <a:rPr lang="en-US" altLang="ko-KR" sz="1600" dirty="0" smtClean="0"/>
              <a:t> </a:t>
            </a:r>
            <a:r>
              <a:rPr lang="en-US" altLang="ko-KR" sz="1600" dirty="0" err="1"/>
              <a:t>github</a:t>
            </a:r>
            <a:r>
              <a:rPr lang="en-US" altLang="ko-KR" sz="1600" dirty="0"/>
              <a:t> “사용자 </a:t>
            </a:r>
            <a:r>
              <a:rPr lang="en-US" altLang="ko-KR" sz="1600" dirty="0" err="1"/>
              <a:t>이름</a:t>
            </a:r>
            <a:r>
              <a:rPr lang="en-US" altLang="ko-KR" sz="1600" dirty="0"/>
              <a:t>” 과 “</a:t>
            </a:r>
            <a:r>
              <a:rPr lang="en-US" altLang="ko-KR" sz="1600" dirty="0" err="1"/>
              <a:t>암호”를</a:t>
            </a:r>
            <a:r>
              <a:rPr lang="en-US" altLang="ko-KR" sz="1600" dirty="0"/>
              <a:t> </a:t>
            </a:r>
            <a:r>
              <a:rPr lang="en-US" altLang="ko-KR" sz="1600" dirty="0" err="1"/>
              <a:t>수정한다</a:t>
            </a:r>
            <a:r>
              <a:rPr lang="en-US" altLang="ko-KR" sz="1600" dirty="0"/>
              <a:t>. </a:t>
            </a:r>
          </a:p>
          <a:p>
            <a:pPr lvl="2"/>
            <a:endParaRPr lang="en-US" altLang="ko-KR" sz="1600" dirty="0"/>
          </a:p>
          <a:p>
            <a:pPr lvl="1">
              <a:buFont typeface="Wingdings" panose="05000000000000000000" pitchFamily="2" charset="2"/>
              <a:buChar char="Ø"/>
            </a:pPr>
            <a:endParaRPr lang="en-US" altLang="ko-KR" sz="1600" dirty="0" smtClean="0"/>
          </a:p>
          <a:p>
            <a:pPr lvl="1">
              <a:buFont typeface="Wingdings" panose="05000000000000000000" pitchFamily="2" charset="2"/>
              <a:buChar char="Ø"/>
            </a:pPr>
            <a:endParaRPr lang="en-US" altLang="ko-KR" sz="1600" dirty="0"/>
          </a:p>
          <a:p>
            <a:pPr lvl="1">
              <a:buFont typeface="Wingdings" panose="05000000000000000000" pitchFamily="2" charset="2"/>
              <a:buChar char="Ø"/>
            </a:pPr>
            <a:endParaRPr lang="en-US" altLang="ko-KR" sz="1600" dirty="0" smtClean="0"/>
          </a:p>
          <a:p>
            <a:pPr lvl="1">
              <a:buFont typeface="Wingdings" panose="05000000000000000000" pitchFamily="2" charset="2"/>
              <a:buChar char="Ø"/>
            </a:pPr>
            <a:endParaRPr lang="ko-KR" altLang="en-US" sz="1600" dirty="0"/>
          </a:p>
          <a:p>
            <a:pPr lvl="1">
              <a:buFont typeface="Wingdings" panose="05000000000000000000" pitchFamily="2" charset="2"/>
              <a:buChar char="Ø"/>
            </a:pPr>
            <a:endParaRPr lang="ko-KR" altLang="en-US" sz="1600" dirty="0"/>
          </a:p>
          <a:p>
            <a:pPr lvl="1">
              <a:buFont typeface="Wingdings" panose="05000000000000000000" pitchFamily="2" charset="2"/>
              <a:buChar char="Ø"/>
            </a:pPr>
            <a:endParaRPr lang="en-US" altLang="ko-KR" sz="1600" dirty="0">
              <a:solidFill>
                <a:srgbClr val="222222"/>
              </a:solidFill>
              <a:latin typeface="+mn-ea"/>
            </a:endParaRPr>
          </a:p>
          <a:p>
            <a:pPr lvl="1"/>
            <a:endParaRPr lang="en-US" altLang="ko-KR" sz="1600" b="0" dirty="0" smtClean="0">
              <a:solidFill>
                <a:srgbClr val="222222"/>
              </a:solidFill>
              <a:latin typeface="+mn-ea"/>
            </a:endParaRPr>
          </a:p>
          <a:p>
            <a:pPr lvl="1"/>
            <a:endParaRPr lang="en-US" altLang="ko-KR" sz="1600" b="0" dirty="0">
              <a:solidFill>
                <a:srgbClr val="222222"/>
              </a:solidFill>
              <a:latin typeface="+mn-ea"/>
            </a:endParaRPr>
          </a:p>
          <a:p>
            <a:pPr lvl="1"/>
            <a:endParaRPr lang="en-US" altLang="ko-KR" sz="1600" b="0" dirty="0" smtClean="0">
              <a:solidFill>
                <a:srgbClr val="222222"/>
              </a:solidFill>
              <a:latin typeface="+mn-ea"/>
            </a:endParaRPr>
          </a:p>
          <a:p>
            <a:pPr lvl="1"/>
            <a:endParaRPr lang="en-US" altLang="ko-KR" sz="1600" b="0" dirty="0">
              <a:solidFill>
                <a:srgbClr val="222222"/>
              </a:solidFill>
              <a:latin typeface="+mn-ea"/>
            </a:endParaRPr>
          </a:p>
          <a:p>
            <a:pPr marL="266700" lvl="1" indent="0">
              <a:buNone/>
            </a:pPr>
            <a:endParaRPr lang="en-US" altLang="ko-KR" sz="1600" b="0" dirty="0">
              <a:solidFill>
                <a:srgbClr val="222222"/>
              </a:solidFill>
              <a:latin typeface="+mn-ea"/>
            </a:endParaRPr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</p:txBody>
      </p:sp>
      <p:sp>
        <p:nvSpPr>
          <p:cNvPr id="26" name="TextBox 25"/>
          <p:cNvSpPr txBox="1"/>
          <p:nvPr/>
        </p:nvSpPr>
        <p:spPr>
          <a:xfrm>
            <a:off x="1115616" y="3789040"/>
            <a:ext cx="648072" cy="50405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 fontScale="92500" lnSpcReduction="20000"/>
          </a:bodyPr>
          <a:lstStyle/>
          <a:p>
            <a:endParaRPr lang="ko-KR" altLang="en-US" sz="3600" dirty="0" smtClean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324" y="5370917"/>
            <a:ext cx="2428655" cy="83915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169" y="3066020"/>
            <a:ext cx="3042759" cy="204679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9747" y="3294614"/>
            <a:ext cx="2860605" cy="149290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168" y="4951159"/>
            <a:ext cx="2564320" cy="1678674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191" y="5000197"/>
            <a:ext cx="2469957" cy="1704892"/>
          </a:xfrm>
          <a:prstGeom prst="rect">
            <a:avLst/>
          </a:prstGeom>
        </p:spPr>
      </p:pic>
      <p:sp>
        <p:nvSpPr>
          <p:cNvPr id="12" name="오른쪽 화살표 11"/>
          <p:cNvSpPr/>
          <p:nvPr/>
        </p:nvSpPr>
        <p:spPr>
          <a:xfrm rot="5400000">
            <a:off x="7108666" y="4515714"/>
            <a:ext cx="515323" cy="32403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3981699" y="3879050"/>
            <a:ext cx="515323" cy="32403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화살표 15"/>
          <p:cNvSpPr/>
          <p:nvPr/>
        </p:nvSpPr>
        <p:spPr>
          <a:xfrm flipH="1">
            <a:off x="5767729" y="5690625"/>
            <a:ext cx="515323" cy="32403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오른쪽 화살표 16"/>
          <p:cNvSpPr/>
          <p:nvPr/>
        </p:nvSpPr>
        <p:spPr>
          <a:xfrm flipH="1">
            <a:off x="2486351" y="5700744"/>
            <a:ext cx="515323" cy="32403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5625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201910"/>
            <a:ext cx="7560840" cy="548680"/>
          </a:xfrm>
        </p:spPr>
        <p:txBody>
          <a:bodyPr/>
          <a:lstStyle/>
          <a:p>
            <a:r>
              <a:rPr lang="en-US" altLang="ko-KR" sz="2800" dirty="0" smtClean="0"/>
              <a:t>6. Repository </a:t>
            </a:r>
            <a:r>
              <a:rPr lang="ko-KR" altLang="en-US" sz="2800" dirty="0" smtClean="0"/>
              <a:t>다루기</a:t>
            </a:r>
            <a:endParaRPr lang="ko-KR" altLang="en-US" sz="28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50825" y="914227"/>
            <a:ext cx="8604448" cy="5827141"/>
          </a:xfrm>
        </p:spPr>
        <p:txBody>
          <a:bodyPr/>
          <a:lstStyle/>
          <a:p>
            <a:r>
              <a:rPr lang="en-US" altLang="ko-KR" sz="2000" dirty="0" smtClean="0"/>
              <a:t>Local</a:t>
            </a:r>
            <a:r>
              <a:rPr lang="ko-KR" altLang="en-US" sz="2000" dirty="0" smtClean="0"/>
              <a:t>에 새로운 </a:t>
            </a:r>
            <a:r>
              <a:rPr lang="en-US" altLang="ko-KR" sz="2000" dirty="0" smtClean="0"/>
              <a:t>Repository </a:t>
            </a:r>
            <a:r>
              <a:rPr lang="ko-KR" altLang="en-US" sz="2000" dirty="0" smtClean="0"/>
              <a:t>만들기</a:t>
            </a:r>
            <a:endParaRPr lang="en-US" altLang="ko-KR" sz="2000" dirty="0" smtClean="0"/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600" dirty="0" smtClean="0">
                <a:solidFill>
                  <a:srgbClr val="222222"/>
                </a:solidFill>
                <a:latin typeface="+mn-ea"/>
              </a:rPr>
              <a:t> </a:t>
            </a:r>
            <a:r>
              <a:rPr lang="ko-KR" altLang="en-US" sz="1600" dirty="0" smtClean="0"/>
              <a:t>저장소 생성 방법</a:t>
            </a:r>
            <a:endParaRPr lang="ko-KR" altLang="en-US" sz="1600" dirty="0"/>
          </a:p>
          <a:p>
            <a:pPr lvl="2"/>
            <a:r>
              <a:rPr lang="ko-KR" altLang="en-US" sz="1600" dirty="0" smtClean="0"/>
              <a:t>방법 </a:t>
            </a:r>
            <a:r>
              <a:rPr lang="en-US" altLang="ko-KR" sz="1600" dirty="0"/>
              <a:t>1: </a:t>
            </a:r>
            <a:r>
              <a:rPr lang="ko-KR" altLang="en-US" sz="1600" dirty="0"/>
              <a:t>탐색기를 이용하여 폴더를 </a:t>
            </a:r>
            <a:r>
              <a:rPr lang="en-US" altLang="ko-KR" sz="1600" dirty="0"/>
              <a:t>1</a:t>
            </a:r>
            <a:r>
              <a:rPr lang="ko-KR" altLang="en-US" sz="1600" dirty="0"/>
              <a:t>개 생성</a:t>
            </a:r>
          </a:p>
          <a:p>
            <a:pPr lvl="2"/>
            <a:r>
              <a:rPr lang="ko-KR" altLang="en-US" sz="1600" dirty="0"/>
              <a:t>방법 </a:t>
            </a:r>
            <a:r>
              <a:rPr lang="en-US" altLang="ko-KR" sz="1600" dirty="0"/>
              <a:t>2: </a:t>
            </a:r>
            <a:r>
              <a:rPr lang="en-US" altLang="ko-KR" sz="1600" dirty="0" err="1"/>
              <a:t>Git</a:t>
            </a:r>
            <a:r>
              <a:rPr lang="en-US" altLang="ko-KR" sz="1600" dirty="0"/>
              <a:t> Bash</a:t>
            </a:r>
            <a:r>
              <a:rPr lang="ko-KR" altLang="en-US" sz="1600" dirty="0"/>
              <a:t>를 실행하여 “</a:t>
            </a:r>
            <a:r>
              <a:rPr lang="en-US" altLang="ko-KR" sz="1600" dirty="0" err="1"/>
              <a:t>mkdir</a:t>
            </a:r>
            <a:r>
              <a:rPr lang="en-US" altLang="ko-KR" sz="1600" dirty="0"/>
              <a:t> ?????”</a:t>
            </a:r>
            <a:r>
              <a:rPr lang="ko-KR" altLang="en-US" sz="1600" dirty="0"/>
              <a:t>폴더를 한 개 생성한다</a:t>
            </a:r>
            <a:r>
              <a:rPr lang="en-US" altLang="ko-KR" sz="1600" dirty="0" smtClean="0"/>
              <a:t>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ko-KR" sz="1600" dirty="0" smtClean="0"/>
              <a:t> </a:t>
            </a:r>
            <a:r>
              <a:rPr lang="en-US" altLang="ko-KR" sz="1600" dirty="0" err="1" smtClean="0"/>
              <a:t>Git</a:t>
            </a:r>
            <a:r>
              <a:rPr lang="en-US" altLang="ko-KR" sz="1600" dirty="0" smtClean="0"/>
              <a:t> Bash</a:t>
            </a:r>
            <a:r>
              <a:rPr lang="ko-KR" altLang="en-US" sz="1600" dirty="0" smtClean="0"/>
              <a:t>를 실행 한 후 “</a:t>
            </a:r>
            <a:r>
              <a:rPr lang="en-US" altLang="ko-KR" sz="1600" dirty="0" smtClean="0"/>
              <a:t>cd ~/?????” </a:t>
            </a:r>
            <a:r>
              <a:rPr lang="ko-KR" altLang="en-US" sz="1600" dirty="0" smtClean="0"/>
              <a:t>명령을 통하여 해당 </a:t>
            </a:r>
            <a:r>
              <a:rPr lang="ko-KR" altLang="en-US" sz="1600" dirty="0" err="1" smtClean="0"/>
              <a:t>디렉토리로</a:t>
            </a:r>
            <a:r>
              <a:rPr lang="ko-KR" altLang="en-US" sz="1600" dirty="0" smtClean="0"/>
              <a:t> 이동</a:t>
            </a:r>
            <a:endParaRPr lang="en-US" altLang="ko-KR" sz="1600" dirty="0" smtClean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ko-KR" sz="1600" dirty="0" smtClean="0"/>
              <a:t> </a:t>
            </a:r>
            <a:r>
              <a:rPr lang="ko-KR" altLang="en-US" sz="1600" dirty="0"/>
              <a:t>원격지에도 같은 이름의 </a:t>
            </a:r>
            <a:r>
              <a:rPr lang="en-US" altLang="ko-KR" sz="1600" dirty="0"/>
              <a:t>repository</a:t>
            </a:r>
            <a:r>
              <a:rPr lang="ko-KR" altLang="en-US" sz="1600" dirty="0"/>
              <a:t>를 만든다</a:t>
            </a:r>
            <a:r>
              <a:rPr lang="en-US" altLang="ko-KR" sz="1600" dirty="0"/>
              <a:t>.</a:t>
            </a:r>
            <a:endParaRPr lang="ko-KR" altLang="en-US" sz="1600" dirty="0"/>
          </a:p>
          <a:p>
            <a:pPr lvl="2"/>
            <a:r>
              <a:rPr lang="ko-KR" altLang="en-US" sz="1600" dirty="0" smtClean="0"/>
              <a:t>본인의 </a:t>
            </a:r>
            <a:r>
              <a:rPr lang="en-US" altLang="ko-KR" sz="1600" dirty="0" err="1"/>
              <a:t>github</a:t>
            </a:r>
            <a:r>
              <a:rPr lang="ko-KR" altLang="en-US" sz="1600" dirty="0"/>
              <a:t>에 연결 한 후 </a:t>
            </a:r>
            <a:r>
              <a:rPr lang="en-US" altLang="ko-KR" sz="1600" dirty="0"/>
              <a:t>Sign in</a:t>
            </a:r>
            <a:r>
              <a:rPr lang="ko-KR" altLang="en-US" sz="1600" dirty="0"/>
              <a:t>을 한다</a:t>
            </a:r>
            <a:r>
              <a:rPr lang="en-US" altLang="ko-KR" sz="1600" dirty="0"/>
              <a:t>.</a:t>
            </a:r>
            <a:endParaRPr lang="ko-KR" altLang="en-US" sz="1600" dirty="0"/>
          </a:p>
          <a:p>
            <a:pPr lvl="2"/>
            <a:r>
              <a:rPr lang="ko-KR" altLang="en-US" sz="1600" dirty="0"/>
              <a:t>메뉴에서 “</a:t>
            </a:r>
            <a:r>
              <a:rPr lang="en-US" altLang="ko-KR" sz="1600" dirty="0"/>
              <a:t>Repositories”</a:t>
            </a:r>
            <a:r>
              <a:rPr lang="ko-KR" altLang="en-US" sz="1600" dirty="0"/>
              <a:t>를 클릭한다</a:t>
            </a:r>
            <a:r>
              <a:rPr lang="en-US" altLang="ko-KR" sz="1600" dirty="0"/>
              <a:t>.</a:t>
            </a:r>
            <a:endParaRPr lang="ko-KR" altLang="en-US" sz="1600" dirty="0"/>
          </a:p>
          <a:p>
            <a:pPr lvl="2"/>
            <a:r>
              <a:rPr lang="ko-KR" altLang="en-US" sz="1600" dirty="0"/>
              <a:t>맨 우측에 있는 녹색의 “</a:t>
            </a:r>
            <a:r>
              <a:rPr lang="en-US" altLang="ko-KR" sz="1600" dirty="0"/>
              <a:t>New”</a:t>
            </a:r>
            <a:r>
              <a:rPr lang="ko-KR" altLang="en-US" sz="1600" dirty="0"/>
              <a:t>를 누른다</a:t>
            </a:r>
            <a:r>
              <a:rPr lang="en-US" altLang="ko-KR" sz="1600" dirty="0" smtClean="0"/>
              <a:t>.</a:t>
            </a:r>
          </a:p>
          <a:p>
            <a:pPr lvl="2"/>
            <a:endParaRPr lang="en-US" altLang="ko-KR" sz="1600" dirty="0"/>
          </a:p>
          <a:p>
            <a:pPr lvl="2"/>
            <a:endParaRPr lang="en-US" altLang="ko-KR" sz="1600" dirty="0" smtClean="0"/>
          </a:p>
          <a:p>
            <a:pPr lvl="2"/>
            <a:endParaRPr lang="en-US" altLang="ko-KR" sz="1600" dirty="0"/>
          </a:p>
          <a:p>
            <a:pPr lvl="2"/>
            <a:r>
              <a:rPr lang="ko-KR" altLang="en-US" sz="1600" dirty="0"/>
              <a:t>“</a:t>
            </a:r>
            <a:r>
              <a:rPr lang="en-US" altLang="ko-KR" sz="1600" dirty="0"/>
              <a:t>Repository name”</a:t>
            </a:r>
            <a:r>
              <a:rPr lang="ko-KR" altLang="en-US" sz="1600" dirty="0"/>
              <a:t>을 입력한다</a:t>
            </a:r>
            <a:r>
              <a:rPr lang="en-US" altLang="ko-KR" sz="1600" dirty="0"/>
              <a:t>. </a:t>
            </a:r>
            <a:r>
              <a:rPr lang="ko-KR" altLang="en-US" sz="1600" dirty="0"/>
              <a:t>이때 주의할 점은 </a:t>
            </a:r>
            <a:r>
              <a:rPr lang="en-US" altLang="ko-KR" sz="1600" dirty="0"/>
              <a:t>Local Computer</a:t>
            </a:r>
            <a:r>
              <a:rPr lang="ko-KR" altLang="en-US" sz="1600" dirty="0"/>
              <a:t>에서 만든 것과 같은 이름 이어야 한다</a:t>
            </a:r>
            <a:r>
              <a:rPr lang="en-US" altLang="ko-KR" sz="1600" dirty="0"/>
              <a:t>.</a:t>
            </a:r>
            <a:endParaRPr lang="ko-KR" altLang="en-US" sz="1600" dirty="0"/>
          </a:p>
          <a:p>
            <a:pPr lvl="2"/>
            <a:r>
              <a:rPr lang="ko-KR" altLang="en-US" sz="1600" dirty="0"/>
              <a:t>“</a:t>
            </a:r>
            <a:r>
              <a:rPr lang="en-US" altLang="ko-KR" sz="1600" dirty="0"/>
              <a:t>Description”</a:t>
            </a:r>
            <a:r>
              <a:rPr lang="ko-KR" altLang="en-US" sz="1600" dirty="0"/>
              <a:t>에 설명을 입력한다</a:t>
            </a:r>
            <a:r>
              <a:rPr lang="en-US" altLang="ko-KR" sz="1600" dirty="0" smtClean="0"/>
              <a:t>.</a:t>
            </a:r>
          </a:p>
          <a:p>
            <a:pPr lvl="2"/>
            <a:r>
              <a:rPr lang="en-US" altLang="ko-KR" sz="1600" dirty="0"/>
              <a:t> </a:t>
            </a:r>
            <a:r>
              <a:rPr lang="ko-KR" altLang="en-US" sz="1600" dirty="0"/>
              <a:t>“</a:t>
            </a:r>
            <a:r>
              <a:rPr lang="en-US" altLang="ko-KR" sz="1600" dirty="0"/>
              <a:t>Public” </a:t>
            </a:r>
            <a:r>
              <a:rPr lang="ko-KR" altLang="en-US" sz="1600" dirty="0"/>
              <a:t>선택을 그대로 사용하며</a:t>
            </a:r>
            <a:r>
              <a:rPr lang="en-US" altLang="ko-KR" sz="1600" dirty="0"/>
              <a:t>, “README” </a:t>
            </a:r>
            <a:r>
              <a:rPr lang="ko-KR" altLang="en-US" sz="1600" dirty="0"/>
              <a:t>옵션을 선택 한 후</a:t>
            </a:r>
            <a:r>
              <a:rPr lang="en-US" altLang="ko-KR" sz="1600" dirty="0"/>
              <a:t>, </a:t>
            </a:r>
            <a:r>
              <a:rPr lang="ko-KR" altLang="en-US" sz="1600" dirty="0"/>
              <a:t>맨 아래에 있는 녹색의 “</a:t>
            </a:r>
            <a:r>
              <a:rPr lang="en-US" altLang="ko-KR" sz="1600" dirty="0"/>
              <a:t>Create Repository”</a:t>
            </a:r>
            <a:r>
              <a:rPr lang="ko-KR" altLang="en-US" sz="1600" dirty="0"/>
              <a:t>을 누르면 원격지의 </a:t>
            </a:r>
            <a:r>
              <a:rPr lang="en-US" altLang="ko-KR" sz="1600" dirty="0"/>
              <a:t>Repository</a:t>
            </a:r>
            <a:r>
              <a:rPr lang="ko-KR" altLang="en-US" sz="1600" dirty="0"/>
              <a:t>가 생성된다</a:t>
            </a:r>
            <a:r>
              <a:rPr lang="en-US" altLang="ko-KR" sz="1600" dirty="0" smtClean="0"/>
              <a:t>.</a:t>
            </a:r>
            <a:endParaRPr lang="en-US" altLang="ko-KR" sz="1600" dirty="0" smtClean="0"/>
          </a:p>
          <a:p>
            <a:pPr lvl="1">
              <a:buFont typeface="Wingdings" panose="05000000000000000000" pitchFamily="2" charset="2"/>
              <a:buChar char="Ø"/>
            </a:pPr>
            <a:endParaRPr lang="en-US" altLang="ko-KR" sz="1600" dirty="0"/>
          </a:p>
          <a:p>
            <a:pPr lvl="1">
              <a:buFont typeface="Wingdings" panose="05000000000000000000" pitchFamily="2" charset="2"/>
              <a:buChar char="Ø"/>
            </a:pPr>
            <a:endParaRPr lang="en-US" altLang="ko-KR" sz="1600" dirty="0" smtClean="0"/>
          </a:p>
          <a:p>
            <a:pPr lvl="1">
              <a:buFont typeface="Wingdings" panose="05000000000000000000" pitchFamily="2" charset="2"/>
              <a:buChar char="Ø"/>
            </a:pPr>
            <a:endParaRPr lang="en-US" altLang="ko-KR" sz="1600" dirty="0" smtClean="0"/>
          </a:p>
          <a:p>
            <a:pPr lvl="1">
              <a:buFont typeface="Wingdings" panose="05000000000000000000" pitchFamily="2" charset="2"/>
              <a:buChar char="Ø"/>
            </a:pPr>
            <a:endParaRPr lang="en-US" altLang="ko-KR" sz="1600" dirty="0"/>
          </a:p>
          <a:p>
            <a:pPr lvl="1">
              <a:buFont typeface="Wingdings" panose="05000000000000000000" pitchFamily="2" charset="2"/>
              <a:buChar char="Ø"/>
            </a:pPr>
            <a:endParaRPr lang="en-US" altLang="ko-KR" sz="1600" dirty="0" smtClean="0"/>
          </a:p>
          <a:p>
            <a:pPr lvl="1">
              <a:buFont typeface="Wingdings" panose="05000000000000000000" pitchFamily="2" charset="2"/>
              <a:buChar char="Ø"/>
            </a:pPr>
            <a:endParaRPr lang="ko-KR" altLang="en-US" sz="1600" dirty="0"/>
          </a:p>
          <a:p>
            <a:pPr lvl="1">
              <a:buFont typeface="Wingdings" panose="05000000000000000000" pitchFamily="2" charset="2"/>
              <a:buChar char="Ø"/>
            </a:pPr>
            <a:endParaRPr lang="ko-KR" altLang="en-US" sz="1600" dirty="0"/>
          </a:p>
          <a:p>
            <a:pPr lvl="1">
              <a:buFont typeface="Wingdings" panose="05000000000000000000" pitchFamily="2" charset="2"/>
              <a:buChar char="Ø"/>
            </a:pPr>
            <a:endParaRPr lang="en-US" altLang="ko-KR" sz="1600" dirty="0">
              <a:solidFill>
                <a:srgbClr val="222222"/>
              </a:solidFill>
              <a:latin typeface="+mn-ea"/>
            </a:endParaRPr>
          </a:p>
          <a:p>
            <a:pPr lvl="1"/>
            <a:endParaRPr lang="en-US" altLang="ko-KR" sz="1600" b="0" dirty="0" smtClean="0">
              <a:solidFill>
                <a:srgbClr val="222222"/>
              </a:solidFill>
              <a:latin typeface="+mn-ea"/>
            </a:endParaRPr>
          </a:p>
          <a:p>
            <a:pPr lvl="1"/>
            <a:endParaRPr lang="en-US" altLang="ko-KR" sz="1600" b="0" dirty="0">
              <a:solidFill>
                <a:srgbClr val="222222"/>
              </a:solidFill>
              <a:latin typeface="+mn-ea"/>
            </a:endParaRPr>
          </a:p>
          <a:p>
            <a:pPr lvl="1"/>
            <a:endParaRPr lang="en-US" altLang="ko-KR" sz="1600" b="0" dirty="0" smtClean="0">
              <a:solidFill>
                <a:srgbClr val="222222"/>
              </a:solidFill>
              <a:latin typeface="+mn-ea"/>
            </a:endParaRPr>
          </a:p>
          <a:p>
            <a:pPr lvl="1"/>
            <a:endParaRPr lang="en-US" altLang="ko-KR" sz="1600" b="0" dirty="0">
              <a:solidFill>
                <a:srgbClr val="222222"/>
              </a:solidFill>
              <a:latin typeface="+mn-ea"/>
            </a:endParaRPr>
          </a:p>
          <a:p>
            <a:pPr marL="266700" lvl="1" indent="0">
              <a:buNone/>
            </a:pPr>
            <a:endParaRPr lang="en-US" altLang="ko-KR" sz="1600" b="0" dirty="0">
              <a:solidFill>
                <a:srgbClr val="222222"/>
              </a:solidFill>
              <a:latin typeface="+mn-ea"/>
            </a:endParaRPr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</p:txBody>
      </p:sp>
      <p:sp>
        <p:nvSpPr>
          <p:cNvPr id="26" name="TextBox 25"/>
          <p:cNvSpPr txBox="1"/>
          <p:nvPr/>
        </p:nvSpPr>
        <p:spPr>
          <a:xfrm>
            <a:off x="1115616" y="3789040"/>
            <a:ext cx="648072" cy="50405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 fontScale="92500" lnSpcReduction="20000"/>
          </a:bodyPr>
          <a:lstStyle/>
          <a:p>
            <a:endParaRPr lang="ko-KR" altLang="en-US" sz="36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4293096"/>
            <a:ext cx="6445481" cy="1008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651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201910"/>
            <a:ext cx="7560840" cy="548680"/>
          </a:xfrm>
        </p:spPr>
        <p:txBody>
          <a:bodyPr/>
          <a:lstStyle/>
          <a:p>
            <a:r>
              <a:rPr lang="en-US" altLang="ko-KR" sz="2800" dirty="0" smtClean="0"/>
              <a:t>6. Repository </a:t>
            </a:r>
            <a:r>
              <a:rPr lang="ko-KR" altLang="en-US" sz="2800" dirty="0" smtClean="0"/>
              <a:t>다루기</a:t>
            </a:r>
            <a:endParaRPr lang="ko-KR" altLang="en-US" sz="28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50825" y="914227"/>
            <a:ext cx="8604448" cy="5827141"/>
          </a:xfrm>
        </p:spPr>
        <p:txBody>
          <a:bodyPr/>
          <a:lstStyle/>
          <a:p>
            <a:r>
              <a:rPr lang="en-US" altLang="ko-KR" sz="2000" dirty="0" smtClean="0"/>
              <a:t>Local</a:t>
            </a:r>
            <a:r>
              <a:rPr lang="ko-KR" altLang="en-US" sz="2000" dirty="0" smtClean="0"/>
              <a:t>에 새로운 </a:t>
            </a:r>
            <a:r>
              <a:rPr lang="en-US" altLang="ko-KR" sz="2000" dirty="0" smtClean="0"/>
              <a:t>Repository </a:t>
            </a:r>
            <a:r>
              <a:rPr lang="ko-KR" altLang="en-US" sz="2000" dirty="0" smtClean="0"/>
              <a:t>만들기</a:t>
            </a:r>
            <a:endParaRPr lang="en-US" altLang="ko-KR" sz="2000" dirty="0" smtClean="0"/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600" dirty="0" smtClean="0"/>
              <a:t> 원격지에도 </a:t>
            </a:r>
            <a:r>
              <a:rPr lang="ko-KR" altLang="en-US" sz="1600" dirty="0"/>
              <a:t>같은 이름의 </a:t>
            </a:r>
            <a:r>
              <a:rPr lang="en-US" altLang="ko-KR" sz="1600" dirty="0"/>
              <a:t>repository</a:t>
            </a:r>
            <a:r>
              <a:rPr lang="ko-KR" altLang="en-US" sz="1600" dirty="0"/>
              <a:t>를 만든다</a:t>
            </a:r>
            <a:r>
              <a:rPr lang="en-US" altLang="ko-KR" sz="1600" dirty="0"/>
              <a:t>.</a:t>
            </a:r>
            <a:endParaRPr lang="ko-KR" altLang="en-US" sz="1600" dirty="0"/>
          </a:p>
          <a:p>
            <a:pPr lvl="2"/>
            <a:endParaRPr lang="en-US" altLang="ko-KR" sz="1600" dirty="0" smtClean="0"/>
          </a:p>
          <a:p>
            <a:pPr lvl="1">
              <a:buFont typeface="Wingdings" panose="05000000000000000000" pitchFamily="2" charset="2"/>
              <a:buChar char="Ø"/>
            </a:pPr>
            <a:endParaRPr lang="en-US" altLang="ko-KR" sz="1600" dirty="0"/>
          </a:p>
          <a:p>
            <a:pPr lvl="1">
              <a:buFont typeface="Wingdings" panose="05000000000000000000" pitchFamily="2" charset="2"/>
              <a:buChar char="Ø"/>
            </a:pPr>
            <a:endParaRPr lang="en-US" altLang="ko-KR" sz="1600" dirty="0" smtClean="0"/>
          </a:p>
          <a:p>
            <a:pPr lvl="1">
              <a:buFont typeface="Wingdings" panose="05000000000000000000" pitchFamily="2" charset="2"/>
              <a:buChar char="Ø"/>
            </a:pPr>
            <a:endParaRPr lang="en-US" altLang="ko-KR" sz="1600" dirty="0"/>
          </a:p>
          <a:p>
            <a:pPr lvl="1">
              <a:buFont typeface="Wingdings" panose="05000000000000000000" pitchFamily="2" charset="2"/>
              <a:buChar char="Ø"/>
            </a:pPr>
            <a:endParaRPr lang="en-US" altLang="ko-KR" sz="1600" dirty="0" smtClean="0"/>
          </a:p>
          <a:p>
            <a:pPr lvl="1">
              <a:buFont typeface="Wingdings" panose="05000000000000000000" pitchFamily="2" charset="2"/>
              <a:buChar char="Ø"/>
            </a:pPr>
            <a:endParaRPr lang="en-US" altLang="ko-KR" sz="1600" dirty="0"/>
          </a:p>
          <a:p>
            <a:pPr lvl="1">
              <a:buFont typeface="Wingdings" panose="05000000000000000000" pitchFamily="2" charset="2"/>
              <a:buChar char="Ø"/>
            </a:pPr>
            <a:endParaRPr lang="en-US" altLang="ko-KR" sz="1600" dirty="0" smtClean="0"/>
          </a:p>
          <a:p>
            <a:pPr lvl="1">
              <a:buFont typeface="Wingdings" panose="05000000000000000000" pitchFamily="2" charset="2"/>
              <a:buChar char="Ø"/>
            </a:pPr>
            <a:endParaRPr lang="en-US" altLang="ko-KR" sz="1600" dirty="0" smtClean="0"/>
          </a:p>
          <a:p>
            <a:pPr lvl="1">
              <a:buFont typeface="Wingdings" panose="05000000000000000000" pitchFamily="2" charset="2"/>
              <a:buChar char="Ø"/>
            </a:pPr>
            <a:endParaRPr lang="en-US" altLang="ko-KR" sz="1600" dirty="0"/>
          </a:p>
          <a:p>
            <a:pPr lvl="1">
              <a:buFont typeface="Wingdings" panose="05000000000000000000" pitchFamily="2" charset="2"/>
              <a:buChar char="Ø"/>
            </a:pPr>
            <a:endParaRPr lang="en-US" altLang="ko-KR" sz="1600" dirty="0" smtClean="0"/>
          </a:p>
          <a:p>
            <a:pPr lvl="1">
              <a:buFont typeface="Wingdings" panose="05000000000000000000" pitchFamily="2" charset="2"/>
              <a:buChar char="Ø"/>
            </a:pPr>
            <a:endParaRPr lang="ko-KR" altLang="en-US" sz="1600" dirty="0"/>
          </a:p>
          <a:p>
            <a:pPr lvl="1">
              <a:buFont typeface="Wingdings" panose="05000000000000000000" pitchFamily="2" charset="2"/>
              <a:buChar char="Ø"/>
            </a:pPr>
            <a:endParaRPr lang="ko-KR" altLang="en-US" sz="1600" dirty="0"/>
          </a:p>
          <a:p>
            <a:pPr lvl="1">
              <a:buFont typeface="Wingdings" panose="05000000000000000000" pitchFamily="2" charset="2"/>
              <a:buChar char="Ø"/>
            </a:pPr>
            <a:endParaRPr lang="en-US" altLang="ko-KR" sz="1600" dirty="0">
              <a:solidFill>
                <a:srgbClr val="222222"/>
              </a:solidFill>
              <a:latin typeface="+mn-ea"/>
            </a:endParaRPr>
          </a:p>
          <a:p>
            <a:pPr lvl="1"/>
            <a:endParaRPr lang="en-US" altLang="ko-KR" sz="1600" b="0" dirty="0" smtClean="0">
              <a:solidFill>
                <a:srgbClr val="222222"/>
              </a:solidFill>
              <a:latin typeface="+mn-ea"/>
            </a:endParaRPr>
          </a:p>
          <a:p>
            <a:pPr lvl="1"/>
            <a:endParaRPr lang="en-US" altLang="ko-KR" sz="1600" b="0" dirty="0">
              <a:solidFill>
                <a:srgbClr val="222222"/>
              </a:solidFill>
              <a:latin typeface="+mn-ea"/>
            </a:endParaRPr>
          </a:p>
          <a:p>
            <a:pPr lvl="1"/>
            <a:endParaRPr lang="en-US" altLang="ko-KR" sz="1600" b="0" dirty="0" smtClean="0">
              <a:solidFill>
                <a:srgbClr val="222222"/>
              </a:solidFill>
              <a:latin typeface="+mn-ea"/>
            </a:endParaRPr>
          </a:p>
          <a:p>
            <a:pPr lvl="1"/>
            <a:endParaRPr lang="en-US" altLang="ko-KR" sz="1600" b="0" dirty="0">
              <a:solidFill>
                <a:srgbClr val="222222"/>
              </a:solidFill>
              <a:latin typeface="+mn-ea"/>
            </a:endParaRPr>
          </a:p>
          <a:p>
            <a:pPr marL="266700" lvl="1" indent="0">
              <a:buNone/>
            </a:pPr>
            <a:endParaRPr lang="en-US" altLang="ko-KR" sz="1600" b="0" dirty="0">
              <a:solidFill>
                <a:srgbClr val="222222"/>
              </a:solidFill>
              <a:latin typeface="+mn-ea"/>
            </a:endParaRPr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</p:txBody>
      </p:sp>
      <p:sp>
        <p:nvSpPr>
          <p:cNvPr id="26" name="TextBox 25"/>
          <p:cNvSpPr txBox="1"/>
          <p:nvPr/>
        </p:nvSpPr>
        <p:spPr>
          <a:xfrm>
            <a:off x="1115616" y="3789040"/>
            <a:ext cx="648072" cy="50405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 fontScale="92500" lnSpcReduction="20000"/>
          </a:bodyPr>
          <a:lstStyle/>
          <a:p>
            <a:endParaRPr lang="ko-KR" altLang="en-US" sz="3600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378" y="1844824"/>
            <a:ext cx="5231615" cy="4725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054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201910"/>
            <a:ext cx="7560840" cy="548680"/>
          </a:xfrm>
        </p:spPr>
        <p:txBody>
          <a:bodyPr/>
          <a:lstStyle/>
          <a:p>
            <a:r>
              <a:rPr lang="en-US" altLang="ko-KR" sz="2800" dirty="0" smtClean="0"/>
              <a:t>6. Repository </a:t>
            </a:r>
            <a:r>
              <a:rPr lang="ko-KR" altLang="en-US" sz="2800" dirty="0" smtClean="0"/>
              <a:t>다루기</a:t>
            </a:r>
            <a:endParaRPr lang="ko-KR" altLang="en-US" sz="28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50825" y="914227"/>
            <a:ext cx="8604448" cy="5827141"/>
          </a:xfrm>
        </p:spPr>
        <p:txBody>
          <a:bodyPr/>
          <a:lstStyle/>
          <a:p>
            <a:r>
              <a:rPr lang="ko-KR" altLang="en-US" sz="2000" dirty="0" smtClean="0"/>
              <a:t>원격 </a:t>
            </a:r>
            <a:r>
              <a:rPr lang="en-US" altLang="ko-KR" sz="2000" dirty="0" smtClean="0"/>
              <a:t>Repository</a:t>
            </a:r>
            <a:r>
              <a:rPr lang="ko-KR" altLang="en-US" sz="2000" dirty="0" smtClean="0"/>
              <a:t>에 파일 </a:t>
            </a:r>
            <a:r>
              <a:rPr lang="en-US" altLang="ko-KR" sz="2000" dirty="0" smtClean="0"/>
              <a:t>commit </a:t>
            </a:r>
            <a:r>
              <a:rPr lang="ko-KR" altLang="en-US" sz="2000" dirty="0" smtClean="0"/>
              <a:t>하기</a:t>
            </a:r>
            <a:endParaRPr lang="en-US" altLang="ko-KR" sz="2000" dirty="0" smtClean="0"/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600" dirty="0" smtClean="0">
                <a:solidFill>
                  <a:srgbClr val="222222"/>
                </a:solidFill>
                <a:latin typeface="+mn-ea"/>
              </a:rPr>
              <a:t> </a:t>
            </a:r>
            <a:r>
              <a:rPr lang="ko-KR" altLang="en-US" sz="1600" dirty="0"/>
              <a:t>메모장을 이용하여 내용을 입력한 후 </a:t>
            </a:r>
            <a:r>
              <a:rPr lang="en-US" altLang="ko-KR" sz="1600" dirty="0"/>
              <a:t>FirstText.txt“ </a:t>
            </a:r>
            <a:r>
              <a:rPr lang="ko-KR" altLang="en-US" sz="1600" dirty="0"/>
              <a:t>파일 이름으로 저장한다</a:t>
            </a:r>
            <a:r>
              <a:rPr lang="en-US" altLang="ko-KR" sz="1600" dirty="0"/>
              <a:t>.</a:t>
            </a:r>
            <a:endParaRPr lang="ko-KR" altLang="en-US" sz="1600" dirty="0"/>
          </a:p>
          <a:p>
            <a:pPr lvl="2">
              <a:lnSpc>
                <a:spcPct val="150000"/>
              </a:lnSpc>
            </a:pPr>
            <a:r>
              <a:rPr lang="ko-KR" altLang="en-US" sz="1600" dirty="0" smtClean="0"/>
              <a:t>이미 만들어진 폴더로 이동 한 후 “</a:t>
            </a:r>
            <a:r>
              <a:rPr lang="en-US" altLang="ko-KR" sz="1600" dirty="0" err="1"/>
              <a:t>git</a:t>
            </a:r>
            <a:r>
              <a:rPr lang="en-US" altLang="ko-KR" sz="1600" dirty="0"/>
              <a:t> </a:t>
            </a:r>
            <a:r>
              <a:rPr lang="en-US" altLang="ko-KR" sz="1600" dirty="0" err="1"/>
              <a:t>init</a:t>
            </a:r>
            <a:r>
              <a:rPr lang="en-US" altLang="ko-KR" sz="1600" dirty="0"/>
              <a:t>” </a:t>
            </a:r>
            <a:r>
              <a:rPr lang="ko-KR" altLang="en-US" sz="1600" dirty="0"/>
              <a:t>명령어를 사용하여 </a:t>
            </a:r>
            <a:r>
              <a:rPr lang="en-US" altLang="ko-KR" sz="1600" dirty="0" err="1"/>
              <a:t>git</a:t>
            </a:r>
            <a:r>
              <a:rPr lang="ko-KR" altLang="en-US" sz="1600" dirty="0"/>
              <a:t>를 초기화한다</a:t>
            </a:r>
            <a:r>
              <a:rPr lang="en-US" altLang="ko-KR" sz="1600" dirty="0"/>
              <a:t>.</a:t>
            </a:r>
            <a:endParaRPr lang="ko-KR" altLang="en-US" sz="1600" dirty="0"/>
          </a:p>
          <a:p>
            <a:pPr lvl="2">
              <a:lnSpc>
                <a:spcPct val="150000"/>
              </a:lnSpc>
            </a:pPr>
            <a:endParaRPr lang="en-US" altLang="ko-KR" sz="1600" dirty="0" smtClean="0"/>
          </a:p>
          <a:p>
            <a:pPr lvl="2">
              <a:lnSpc>
                <a:spcPct val="150000"/>
              </a:lnSpc>
            </a:pPr>
            <a:endParaRPr lang="en-US" altLang="ko-KR" sz="1600" dirty="0"/>
          </a:p>
          <a:p>
            <a:pPr lvl="2">
              <a:lnSpc>
                <a:spcPct val="150000"/>
              </a:lnSpc>
            </a:pPr>
            <a:r>
              <a:rPr lang="ko-KR" altLang="en-US" sz="1600" dirty="0" smtClean="0"/>
              <a:t>해당 폴더에 </a:t>
            </a:r>
            <a:r>
              <a:rPr lang="en-US" altLang="ko-KR" sz="1600" dirty="0" smtClean="0"/>
              <a:t>“.</a:t>
            </a:r>
            <a:r>
              <a:rPr lang="en-US" altLang="ko-KR" sz="1600" dirty="0" err="1" smtClean="0"/>
              <a:t>git</a:t>
            </a:r>
            <a:r>
              <a:rPr lang="en-US" altLang="ko-KR" sz="1600" dirty="0" smtClean="0"/>
              <a:t>”</a:t>
            </a:r>
            <a:r>
              <a:rPr lang="ko-KR" altLang="en-US" sz="1600" dirty="0" smtClean="0"/>
              <a:t>가 생성된다</a:t>
            </a:r>
            <a:r>
              <a:rPr lang="en-US" altLang="ko-KR" sz="1600" dirty="0" smtClean="0"/>
              <a:t>. </a:t>
            </a:r>
          </a:p>
          <a:p>
            <a:pPr lvl="2">
              <a:lnSpc>
                <a:spcPct val="150000"/>
              </a:lnSpc>
            </a:pPr>
            <a:endParaRPr lang="en-US" altLang="ko-KR" sz="1600" dirty="0"/>
          </a:p>
          <a:p>
            <a:pPr lvl="2">
              <a:lnSpc>
                <a:spcPct val="150000"/>
              </a:lnSpc>
            </a:pPr>
            <a:endParaRPr lang="en-US" altLang="ko-KR" sz="1600" dirty="0" smtClean="0"/>
          </a:p>
          <a:p>
            <a:pPr lvl="2">
              <a:lnSpc>
                <a:spcPct val="150000"/>
              </a:lnSpc>
            </a:pPr>
            <a:r>
              <a:rPr lang="en-US" altLang="ko-KR" sz="1600" dirty="0" smtClean="0"/>
              <a:t>“</a:t>
            </a:r>
            <a:r>
              <a:rPr lang="en-US" altLang="ko-KR" sz="1600" dirty="0" err="1" smtClean="0"/>
              <a:t>git</a:t>
            </a:r>
            <a:r>
              <a:rPr lang="en-US" altLang="ko-KR" sz="1600" dirty="0" smtClean="0"/>
              <a:t> status”</a:t>
            </a:r>
            <a:r>
              <a:rPr lang="ko-KR" altLang="en-US" sz="1600" dirty="0" smtClean="0"/>
              <a:t>를 입력한다</a:t>
            </a:r>
            <a:r>
              <a:rPr lang="en-US" altLang="ko-KR" sz="1600" dirty="0" smtClean="0"/>
              <a:t>.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US" altLang="ko-KR" sz="1600" dirty="0" smtClean="0"/>
          </a:p>
          <a:p>
            <a:pPr lvl="1">
              <a:buFont typeface="Wingdings" panose="05000000000000000000" pitchFamily="2" charset="2"/>
              <a:buChar char="Ø"/>
            </a:pPr>
            <a:endParaRPr lang="ko-KR" altLang="en-US" sz="1600" dirty="0"/>
          </a:p>
          <a:p>
            <a:pPr lvl="1">
              <a:buFont typeface="Wingdings" panose="05000000000000000000" pitchFamily="2" charset="2"/>
              <a:buChar char="Ø"/>
            </a:pPr>
            <a:endParaRPr lang="ko-KR" altLang="en-US" sz="1600" dirty="0"/>
          </a:p>
          <a:p>
            <a:pPr marL="266700" lvl="1" indent="0">
              <a:buNone/>
            </a:pPr>
            <a:endParaRPr lang="en-US" altLang="ko-KR" sz="1600" b="0" dirty="0" smtClean="0">
              <a:solidFill>
                <a:srgbClr val="222222"/>
              </a:solidFill>
              <a:latin typeface="+mn-ea"/>
            </a:endParaRPr>
          </a:p>
          <a:p>
            <a:pPr lvl="1"/>
            <a:endParaRPr lang="en-US" altLang="ko-KR" sz="1600" b="0" dirty="0">
              <a:solidFill>
                <a:srgbClr val="222222"/>
              </a:solidFill>
              <a:latin typeface="+mn-ea"/>
            </a:endParaRPr>
          </a:p>
          <a:p>
            <a:pPr lvl="1"/>
            <a:endParaRPr lang="en-US" altLang="ko-KR" sz="1600" b="0" dirty="0" smtClean="0">
              <a:solidFill>
                <a:srgbClr val="222222"/>
              </a:solidFill>
              <a:latin typeface="+mn-ea"/>
            </a:endParaRPr>
          </a:p>
          <a:p>
            <a:pPr lvl="1"/>
            <a:endParaRPr lang="en-US" altLang="ko-KR" sz="1600" b="0" dirty="0">
              <a:solidFill>
                <a:srgbClr val="222222"/>
              </a:solidFill>
              <a:latin typeface="+mn-ea"/>
            </a:endParaRPr>
          </a:p>
          <a:p>
            <a:pPr marL="266700" lvl="1" indent="0">
              <a:buNone/>
            </a:pPr>
            <a:endParaRPr lang="en-US" altLang="ko-KR" sz="1600" b="0" dirty="0">
              <a:solidFill>
                <a:srgbClr val="222222"/>
              </a:solidFill>
              <a:latin typeface="+mn-ea"/>
            </a:endParaRPr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</p:txBody>
      </p:sp>
      <p:sp>
        <p:nvSpPr>
          <p:cNvPr id="26" name="TextBox 25"/>
          <p:cNvSpPr txBox="1"/>
          <p:nvPr/>
        </p:nvSpPr>
        <p:spPr>
          <a:xfrm>
            <a:off x="1115616" y="3789040"/>
            <a:ext cx="648072" cy="50405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 fontScale="92500" lnSpcReduction="20000"/>
          </a:bodyPr>
          <a:lstStyle/>
          <a:p>
            <a:endParaRPr lang="ko-KR" altLang="en-US" sz="3600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534" y="3658151"/>
            <a:ext cx="5944796" cy="98034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5" y="2420889"/>
            <a:ext cx="5904656" cy="81171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9428" y="5061926"/>
            <a:ext cx="4980970" cy="1701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212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201910"/>
            <a:ext cx="7560840" cy="548680"/>
          </a:xfrm>
        </p:spPr>
        <p:txBody>
          <a:bodyPr/>
          <a:lstStyle/>
          <a:p>
            <a:r>
              <a:rPr lang="en-US" altLang="ko-KR" sz="2800" dirty="0" smtClean="0"/>
              <a:t>6. Repository </a:t>
            </a:r>
            <a:r>
              <a:rPr lang="ko-KR" altLang="en-US" sz="2800" dirty="0" smtClean="0"/>
              <a:t>다루기</a:t>
            </a:r>
            <a:endParaRPr lang="ko-KR" altLang="en-US" sz="28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50825" y="914227"/>
            <a:ext cx="8604448" cy="5827141"/>
          </a:xfrm>
        </p:spPr>
        <p:txBody>
          <a:bodyPr/>
          <a:lstStyle/>
          <a:p>
            <a:r>
              <a:rPr lang="ko-KR" altLang="en-US" sz="2000" dirty="0" smtClean="0"/>
              <a:t>원격 </a:t>
            </a:r>
            <a:r>
              <a:rPr lang="en-US" altLang="ko-KR" sz="2000" dirty="0" smtClean="0"/>
              <a:t>Repository</a:t>
            </a:r>
            <a:r>
              <a:rPr lang="ko-KR" altLang="en-US" sz="2000" dirty="0" smtClean="0"/>
              <a:t>에 파일 </a:t>
            </a:r>
            <a:r>
              <a:rPr lang="en-US" altLang="ko-KR" sz="2000" dirty="0" smtClean="0"/>
              <a:t>commit </a:t>
            </a:r>
            <a:r>
              <a:rPr lang="ko-KR" altLang="en-US" sz="2000" dirty="0" smtClean="0"/>
              <a:t>하기</a:t>
            </a:r>
            <a:endParaRPr lang="en-US" altLang="ko-KR" sz="2000" dirty="0" smtClean="0"/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600" dirty="0" smtClean="0">
                <a:solidFill>
                  <a:srgbClr val="222222"/>
                </a:solidFill>
                <a:latin typeface="+mn-ea"/>
              </a:rPr>
              <a:t> add </a:t>
            </a:r>
            <a:r>
              <a:rPr lang="ko-KR" altLang="en-US" sz="1600" dirty="0" smtClean="0">
                <a:solidFill>
                  <a:srgbClr val="222222"/>
                </a:solidFill>
                <a:latin typeface="+mn-ea"/>
              </a:rPr>
              <a:t>명령어를 이용하여 파일을 </a:t>
            </a:r>
            <a:r>
              <a:rPr lang="en-US" altLang="ko-KR" sz="1600" dirty="0" smtClean="0">
                <a:solidFill>
                  <a:srgbClr val="222222"/>
                </a:solidFill>
                <a:latin typeface="+mn-ea"/>
              </a:rPr>
              <a:t>track</a:t>
            </a:r>
            <a:r>
              <a:rPr lang="ko-KR" altLang="en-US" sz="1600" dirty="0" smtClean="0">
                <a:solidFill>
                  <a:srgbClr val="222222"/>
                </a:solidFill>
                <a:latin typeface="+mn-ea"/>
              </a:rPr>
              <a:t>에 올린다</a:t>
            </a:r>
            <a:r>
              <a:rPr lang="en-US" altLang="ko-KR" sz="1600" dirty="0" smtClean="0">
                <a:solidFill>
                  <a:srgbClr val="222222"/>
                </a:solidFill>
                <a:latin typeface="+mn-ea"/>
              </a:rPr>
              <a:t>. </a:t>
            </a:r>
            <a:endParaRPr lang="ko-KR" altLang="en-US" sz="1600" dirty="0"/>
          </a:p>
          <a:p>
            <a:pPr lvl="2">
              <a:lnSpc>
                <a:spcPct val="150000"/>
              </a:lnSpc>
            </a:pPr>
            <a:r>
              <a:rPr lang="en-US" altLang="ko-KR" sz="1600" dirty="0" smtClean="0"/>
              <a:t>“</a:t>
            </a:r>
            <a:r>
              <a:rPr lang="en-US" altLang="ko-KR" sz="1600" dirty="0" err="1" smtClean="0"/>
              <a:t>git</a:t>
            </a:r>
            <a:r>
              <a:rPr lang="en-US" altLang="ko-KR" sz="1600" dirty="0" smtClean="0"/>
              <a:t> </a:t>
            </a:r>
            <a:r>
              <a:rPr lang="en-US" altLang="ko-KR" sz="1600" dirty="0"/>
              <a:t>add </a:t>
            </a:r>
            <a:r>
              <a:rPr lang="en-US" altLang="ko-KR" sz="1600" dirty="0" smtClean="0"/>
              <a:t>FirstText.txt”</a:t>
            </a:r>
            <a:r>
              <a:rPr lang="ko-KR" altLang="en-US" sz="1600" dirty="0" smtClean="0"/>
              <a:t>을 입력한다</a:t>
            </a:r>
            <a:r>
              <a:rPr lang="en-US" altLang="ko-KR" sz="1600" dirty="0" smtClean="0"/>
              <a:t>.</a:t>
            </a:r>
            <a:endParaRPr lang="en-US" altLang="ko-KR" sz="1600" dirty="0"/>
          </a:p>
          <a:p>
            <a:pPr lvl="2">
              <a:lnSpc>
                <a:spcPct val="150000"/>
              </a:lnSpc>
            </a:pPr>
            <a:r>
              <a:rPr lang="ko-KR" altLang="en-US" sz="1600" dirty="0" smtClean="0"/>
              <a:t>그리고 </a:t>
            </a:r>
            <a:r>
              <a:rPr lang="en-US" altLang="ko-KR" sz="1600" dirty="0" smtClean="0"/>
              <a:t>“</a:t>
            </a:r>
            <a:r>
              <a:rPr lang="en-US" altLang="ko-KR" sz="1600" dirty="0" err="1" smtClean="0"/>
              <a:t>git</a:t>
            </a:r>
            <a:r>
              <a:rPr lang="en-US" altLang="ko-KR" sz="1600" dirty="0" smtClean="0"/>
              <a:t> status”</a:t>
            </a:r>
            <a:r>
              <a:rPr lang="ko-KR" altLang="en-US" sz="1600" dirty="0" smtClean="0"/>
              <a:t>를 입력한다</a:t>
            </a:r>
            <a:r>
              <a:rPr lang="en-US" altLang="ko-KR" sz="1600" dirty="0" smtClean="0"/>
              <a:t>. </a:t>
            </a:r>
          </a:p>
          <a:p>
            <a:pPr lvl="2">
              <a:lnSpc>
                <a:spcPct val="150000"/>
              </a:lnSpc>
            </a:pPr>
            <a:endParaRPr lang="en-US" altLang="ko-KR" sz="1600" dirty="0"/>
          </a:p>
          <a:p>
            <a:pPr lvl="2">
              <a:lnSpc>
                <a:spcPct val="150000"/>
              </a:lnSpc>
            </a:pPr>
            <a:endParaRPr lang="en-US" altLang="ko-KR" sz="1600" dirty="0" smtClean="0"/>
          </a:p>
          <a:p>
            <a:pPr lvl="2">
              <a:lnSpc>
                <a:spcPct val="150000"/>
              </a:lnSpc>
            </a:pPr>
            <a:endParaRPr lang="en-US" altLang="ko-KR" sz="1600" dirty="0"/>
          </a:p>
          <a:p>
            <a:pPr lvl="2">
              <a:lnSpc>
                <a:spcPct val="150000"/>
              </a:lnSpc>
            </a:pPr>
            <a:endParaRPr lang="en-US" altLang="ko-KR" sz="1600" dirty="0" smtClean="0"/>
          </a:p>
          <a:p>
            <a:pPr lvl="2">
              <a:lnSpc>
                <a:spcPct val="150000"/>
              </a:lnSpc>
            </a:pPr>
            <a:endParaRPr lang="en-US" altLang="ko-KR" sz="1600" dirty="0"/>
          </a:p>
          <a:p>
            <a:pPr lvl="2">
              <a:lnSpc>
                <a:spcPct val="150000"/>
              </a:lnSpc>
            </a:pPr>
            <a:endParaRPr lang="en-US" altLang="ko-KR" sz="1600" dirty="0" smtClean="0"/>
          </a:p>
          <a:p>
            <a:pPr lvl="2">
              <a:lnSpc>
                <a:spcPct val="150000"/>
              </a:lnSpc>
            </a:pPr>
            <a:endParaRPr lang="en-US" altLang="ko-KR" sz="1600" dirty="0"/>
          </a:p>
          <a:p>
            <a:pPr lvl="2">
              <a:lnSpc>
                <a:spcPct val="150000"/>
              </a:lnSpc>
            </a:pPr>
            <a:r>
              <a:rPr lang="en-US" altLang="ko-KR" sz="1600" dirty="0" smtClean="0"/>
              <a:t> </a:t>
            </a:r>
            <a:r>
              <a:rPr lang="ko-KR" altLang="en-US" sz="1600" dirty="0"/>
              <a:t>커맨드 라인이 주는 의미는 첫 번째 파일을 추가했다는 것을 나타낸다</a:t>
            </a:r>
            <a:r>
              <a:rPr lang="en-US" altLang="ko-KR" sz="1600" dirty="0"/>
              <a:t>. </a:t>
            </a:r>
            <a:r>
              <a:rPr lang="ko-KR" altLang="en-US" sz="1600" dirty="0"/>
              <a:t>이제 </a:t>
            </a:r>
            <a:r>
              <a:rPr lang="en-US" altLang="ko-KR" sz="1600" dirty="0"/>
              <a:t>commit</a:t>
            </a:r>
            <a:r>
              <a:rPr lang="ko-KR" altLang="en-US" sz="1600" dirty="0"/>
              <a:t>를 할 시점이다</a:t>
            </a:r>
            <a:r>
              <a:rPr lang="en-US" altLang="ko-KR" sz="1600" dirty="0" smtClean="0"/>
              <a:t>.</a:t>
            </a:r>
            <a:endParaRPr lang="en-US" altLang="ko-KR" dirty="0"/>
          </a:p>
        </p:txBody>
      </p:sp>
      <p:sp>
        <p:nvSpPr>
          <p:cNvPr id="26" name="TextBox 25"/>
          <p:cNvSpPr txBox="1"/>
          <p:nvPr/>
        </p:nvSpPr>
        <p:spPr>
          <a:xfrm>
            <a:off x="1115616" y="3789040"/>
            <a:ext cx="648072" cy="50405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 fontScale="92500" lnSpcReduction="20000"/>
          </a:bodyPr>
          <a:lstStyle/>
          <a:p>
            <a:endParaRPr lang="ko-KR" altLang="en-US" sz="36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1422" y="2911778"/>
            <a:ext cx="6134956" cy="2762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354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201910"/>
            <a:ext cx="7560840" cy="548680"/>
          </a:xfrm>
        </p:spPr>
        <p:txBody>
          <a:bodyPr/>
          <a:lstStyle/>
          <a:p>
            <a:r>
              <a:rPr lang="en-US" altLang="ko-KR" sz="2800" dirty="0" smtClean="0"/>
              <a:t>6. Repository </a:t>
            </a:r>
            <a:r>
              <a:rPr lang="ko-KR" altLang="en-US" sz="2800" dirty="0" smtClean="0"/>
              <a:t>다루기</a:t>
            </a:r>
            <a:endParaRPr lang="ko-KR" altLang="en-US" sz="28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50825" y="914227"/>
            <a:ext cx="8604448" cy="5827141"/>
          </a:xfrm>
        </p:spPr>
        <p:txBody>
          <a:bodyPr/>
          <a:lstStyle/>
          <a:p>
            <a:r>
              <a:rPr lang="ko-KR" altLang="en-US" sz="2000" dirty="0" smtClean="0"/>
              <a:t>원격 </a:t>
            </a:r>
            <a:r>
              <a:rPr lang="en-US" altLang="ko-KR" sz="2000" dirty="0" smtClean="0"/>
              <a:t>Repository</a:t>
            </a:r>
            <a:r>
              <a:rPr lang="ko-KR" altLang="en-US" sz="2000" dirty="0" smtClean="0"/>
              <a:t>에 파일 </a:t>
            </a:r>
            <a:r>
              <a:rPr lang="en-US" altLang="ko-KR" sz="2000" dirty="0" smtClean="0"/>
              <a:t>commit </a:t>
            </a:r>
            <a:r>
              <a:rPr lang="ko-KR" altLang="en-US" sz="2000" dirty="0" smtClean="0"/>
              <a:t>하기</a:t>
            </a:r>
            <a:endParaRPr lang="en-US" altLang="ko-KR" sz="2000" dirty="0" smtClean="0"/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600" dirty="0" smtClean="0">
                <a:solidFill>
                  <a:srgbClr val="222222"/>
                </a:solidFill>
                <a:latin typeface="+mn-ea"/>
              </a:rPr>
              <a:t> commit </a:t>
            </a:r>
            <a:r>
              <a:rPr lang="ko-KR" altLang="en-US" sz="1600" dirty="0" smtClean="0">
                <a:solidFill>
                  <a:srgbClr val="222222"/>
                </a:solidFill>
                <a:latin typeface="+mn-ea"/>
              </a:rPr>
              <a:t>하기</a:t>
            </a:r>
            <a:endParaRPr lang="ko-KR" altLang="en-US" sz="1600" dirty="0"/>
          </a:p>
          <a:p>
            <a:pPr lvl="2"/>
            <a:r>
              <a:rPr lang="en-US" altLang="ko-KR" sz="1600" dirty="0" smtClean="0"/>
              <a:t>“</a:t>
            </a:r>
            <a:r>
              <a:rPr lang="en-US" altLang="ko-KR" sz="1600" dirty="0" err="1"/>
              <a:t>git</a:t>
            </a:r>
            <a:r>
              <a:rPr lang="en-US" altLang="ko-KR" sz="1600" dirty="0"/>
              <a:t> commit –m “</a:t>
            </a:r>
            <a:r>
              <a:rPr lang="en-US" altLang="ko-KR" sz="1600" dirty="0" err="1"/>
              <a:t>init</a:t>
            </a:r>
            <a:r>
              <a:rPr lang="en-US" altLang="ko-KR" sz="1600" dirty="0" smtClean="0"/>
              <a:t>”</a:t>
            </a:r>
          </a:p>
          <a:p>
            <a:pPr lvl="2"/>
            <a:r>
              <a:rPr lang="en-US" altLang="ko-KR" sz="1600" dirty="0"/>
              <a:t> -m </a:t>
            </a:r>
            <a:r>
              <a:rPr lang="ko-KR" altLang="en-US" sz="1600" dirty="0"/>
              <a:t>플래그는 뒤따르는 텍스트를 메시지로 읽어 저장한 후 </a:t>
            </a:r>
            <a:r>
              <a:rPr lang="en-US" altLang="ko-KR" sz="1600" dirty="0"/>
              <a:t>Repository</a:t>
            </a:r>
            <a:r>
              <a:rPr lang="ko-KR" altLang="en-US" sz="1600" dirty="0"/>
              <a:t>에 같이 </a:t>
            </a:r>
            <a:r>
              <a:rPr lang="ko-KR" altLang="en-US" sz="1600" dirty="0" smtClean="0"/>
              <a:t>나타남</a:t>
            </a:r>
            <a:r>
              <a:rPr lang="en-US" altLang="ko-KR" sz="1600" dirty="0" smtClean="0"/>
              <a:t>.</a:t>
            </a:r>
          </a:p>
          <a:p>
            <a:pPr lvl="2"/>
            <a:endParaRPr lang="en-US" altLang="ko-KR" sz="1600" dirty="0"/>
          </a:p>
          <a:p>
            <a:pPr lvl="2"/>
            <a:endParaRPr lang="en-US" altLang="ko-KR" sz="1600" dirty="0" smtClean="0"/>
          </a:p>
          <a:p>
            <a:pPr lvl="2"/>
            <a:endParaRPr lang="en-US" altLang="ko-KR" sz="1600" dirty="0"/>
          </a:p>
          <a:p>
            <a:pPr lvl="2"/>
            <a:endParaRPr lang="en-US" altLang="ko-KR" sz="1600" dirty="0" smtClean="0"/>
          </a:p>
          <a:p>
            <a:pPr lvl="2"/>
            <a:endParaRPr lang="en-US" altLang="ko-KR" sz="1600" dirty="0"/>
          </a:p>
          <a:p>
            <a:pPr lvl="2"/>
            <a:endParaRPr lang="en-US" altLang="ko-KR" sz="1600" dirty="0" smtClean="0"/>
          </a:p>
          <a:p>
            <a:pPr lvl="2"/>
            <a:endParaRPr lang="en-US" altLang="ko-KR" sz="1600" dirty="0" smtClean="0"/>
          </a:p>
          <a:p>
            <a:pPr lvl="2"/>
            <a:r>
              <a:rPr lang="en-US" altLang="ko-KR" sz="1600" dirty="0"/>
              <a:t> </a:t>
            </a:r>
            <a:r>
              <a:rPr lang="en-US" altLang="ko-KR" sz="1600" dirty="0" smtClean="0"/>
              <a:t>“</a:t>
            </a:r>
            <a:r>
              <a:rPr lang="en-US" altLang="ko-KR" sz="1600" dirty="0" err="1" smtClean="0"/>
              <a:t>git</a:t>
            </a:r>
            <a:r>
              <a:rPr lang="en-US" altLang="ko-KR" sz="1600" dirty="0" smtClean="0"/>
              <a:t> status” </a:t>
            </a:r>
            <a:r>
              <a:rPr lang="ko-KR" altLang="en-US" sz="1600" dirty="0" smtClean="0"/>
              <a:t>결과 </a:t>
            </a:r>
            <a:endParaRPr lang="en-US" altLang="ko-KR" sz="1600" dirty="0"/>
          </a:p>
          <a:p>
            <a:pPr marL="447675" lvl="2" indent="0">
              <a:buNone/>
            </a:pPr>
            <a:r>
              <a:rPr lang="en-US" altLang="ko-KR" sz="1600" dirty="0"/>
              <a:t> 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115616" y="3789040"/>
            <a:ext cx="648072" cy="50405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 fontScale="92500" lnSpcReduction="20000"/>
          </a:bodyPr>
          <a:lstStyle/>
          <a:p>
            <a:endParaRPr lang="ko-KR" altLang="en-US" sz="3600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097" y="5301208"/>
            <a:ext cx="5753903" cy="131463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682" y="2708920"/>
            <a:ext cx="8354591" cy="197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097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201910"/>
            <a:ext cx="7560840" cy="548680"/>
          </a:xfrm>
        </p:spPr>
        <p:txBody>
          <a:bodyPr/>
          <a:lstStyle/>
          <a:p>
            <a:r>
              <a:rPr lang="en-US" altLang="ko-KR" sz="2800" dirty="0" smtClean="0"/>
              <a:t>1. SW</a:t>
            </a:r>
            <a:r>
              <a:rPr lang="ko-KR" altLang="en-US" sz="2800" dirty="0" smtClean="0"/>
              <a:t>실무교육을 위한 </a:t>
            </a:r>
            <a:r>
              <a:rPr lang="en-US" altLang="ko-KR" sz="2800" dirty="0" smtClean="0"/>
              <a:t>OSS</a:t>
            </a:r>
            <a:endParaRPr lang="ko-KR" altLang="en-US" sz="28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39552" y="1085502"/>
            <a:ext cx="8352928" cy="5655865"/>
          </a:xfrm>
        </p:spPr>
        <p:txBody>
          <a:bodyPr/>
          <a:lstStyle/>
          <a:p>
            <a:r>
              <a:rPr lang="en-US" altLang="ko-KR" sz="2000" dirty="0" smtClean="0"/>
              <a:t>Open Source SW(OSS)</a:t>
            </a:r>
          </a:p>
          <a:p>
            <a:pPr lvl="1"/>
            <a:r>
              <a:rPr lang="en-US" altLang="ko-KR" sz="1600" dirty="0" smtClean="0">
                <a:solidFill>
                  <a:srgbClr val="222222"/>
                </a:solidFill>
                <a:latin typeface="+mn-ea"/>
              </a:rPr>
              <a:t>OSS </a:t>
            </a:r>
            <a:r>
              <a:rPr lang="ko-KR" altLang="en-US" sz="1600" dirty="0" smtClean="0">
                <a:solidFill>
                  <a:srgbClr val="222222"/>
                </a:solidFill>
                <a:latin typeface="+mn-ea"/>
              </a:rPr>
              <a:t>강점</a:t>
            </a:r>
            <a:endParaRPr lang="en-US" altLang="ko-KR" sz="1600" b="0" dirty="0" smtClean="0">
              <a:solidFill>
                <a:srgbClr val="222222"/>
              </a:solidFill>
              <a:latin typeface="+mn-ea"/>
            </a:endParaRPr>
          </a:p>
          <a:p>
            <a:pPr lvl="2"/>
            <a:r>
              <a:rPr lang="ko-KR" altLang="en-US" sz="1600" b="0" dirty="0" smtClean="0">
                <a:solidFill>
                  <a:srgbClr val="222222"/>
                </a:solidFill>
                <a:latin typeface="+mn-ea"/>
              </a:rPr>
              <a:t>초기</a:t>
            </a:r>
            <a:r>
              <a:rPr lang="en-US" altLang="ko-KR" sz="1600" b="0" dirty="0" smtClean="0">
                <a:solidFill>
                  <a:srgbClr val="222222"/>
                </a:solidFill>
                <a:latin typeface="+mn-ea"/>
              </a:rPr>
              <a:t>: </a:t>
            </a:r>
            <a:r>
              <a:rPr lang="ko-KR" altLang="en-US" sz="1600" b="0" dirty="0" smtClean="0">
                <a:solidFill>
                  <a:srgbClr val="222222"/>
                </a:solidFill>
                <a:latin typeface="+mn-ea"/>
              </a:rPr>
              <a:t>저렴한 비용으로 경쟁력 확보</a:t>
            </a:r>
            <a:r>
              <a:rPr lang="en-US" altLang="ko-KR" sz="1600" b="0" dirty="0" smtClean="0">
                <a:solidFill>
                  <a:srgbClr val="222222"/>
                </a:solidFill>
                <a:latin typeface="+mn-ea"/>
              </a:rPr>
              <a:t>.</a:t>
            </a:r>
          </a:p>
          <a:p>
            <a:pPr lvl="2"/>
            <a:r>
              <a:rPr lang="ko-KR" altLang="en-US" sz="1600" dirty="0" smtClean="0">
                <a:solidFill>
                  <a:srgbClr val="222222"/>
                </a:solidFill>
                <a:latin typeface="+mn-ea"/>
              </a:rPr>
              <a:t>성장기</a:t>
            </a:r>
            <a:r>
              <a:rPr lang="en-US" altLang="ko-KR" sz="1600" dirty="0" smtClean="0">
                <a:solidFill>
                  <a:srgbClr val="222222"/>
                </a:solidFill>
                <a:latin typeface="+mn-ea"/>
              </a:rPr>
              <a:t>: </a:t>
            </a:r>
            <a:r>
              <a:rPr lang="ko-KR" altLang="en-US" sz="1600" dirty="0">
                <a:solidFill>
                  <a:srgbClr val="222222"/>
                </a:solidFill>
                <a:latin typeface="+mn-ea"/>
              </a:rPr>
              <a:t>품질 좋고 저렴하게 서비스나 제품을 </a:t>
            </a:r>
            <a:r>
              <a:rPr lang="ko-KR" altLang="en-US" sz="1600" dirty="0" smtClean="0">
                <a:solidFill>
                  <a:srgbClr val="222222"/>
                </a:solidFill>
                <a:latin typeface="+mn-ea"/>
              </a:rPr>
              <a:t>만들 수 있음</a:t>
            </a:r>
            <a:r>
              <a:rPr lang="en-US" altLang="ko-KR" sz="1600" dirty="0" smtClean="0">
                <a:solidFill>
                  <a:srgbClr val="222222"/>
                </a:solidFill>
                <a:latin typeface="+mn-ea"/>
              </a:rPr>
              <a:t>.(</a:t>
            </a:r>
            <a:r>
              <a:rPr lang="ko-KR" altLang="en-US" sz="1600" dirty="0" smtClean="0">
                <a:solidFill>
                  <a:srgbClr val="222222"/>
                </a:solidFill>
                <a:latin typeface="+mn-ea"/>
              </a:rPr>
              <a:t>예</a:t>
            </a:r>
            <a:r>
              <a:rPr lang="en-US" altLang="ko-KR" sz="1600" dirty="0" smtClean="0">
                <a:solidFill>
                  <a:srgbClr val="222222"/>
                </a:solidFill>
                <a:latin typeface="+mn-ea"/>
              </a:rPr>
              <a:t>, </a:t>
            </a:r>
            <a:r>
              <a:rPr lang="ko-KR" altLang="en-US" sz="1600" dirty="0" smtClean="0">
                <a:solidFill>
                  <a:srgbClr val="222222"/>
                </a:solidFill>
                <a:latin typeface="+mn-ea"/>
              </a:rPr>
              <a:t>리눅스 재단</a:t>
            </a:r>
            <a:r>
              <a:rPr lang="en-US" altLang="ko-KR" sz="1600" dirty="0" smtClean="0">
                <a:solidFill>
                  <a:srgbClr val="222222"/>
                </a:solidFill>
                <a:latin typeface="+mn-ea"/>
              </a:rPr>
              <a:t>)</a:t>
            </a:r>
          </a:p>
          <a:p>
            <a:pPr lvl="2"/>
            <a:r>
              <a:rPr lang="ko-KR" altLang="en-US" sz="1600" dirty="0">
                <a:solidFill>
                  <a:srgbClr val="222222"/>
                </a:solidFill>
                <a:latin typeface="+mn-ea"/>
              </a:rPr>
              <a:t>규모가 작은 업체나 개인 역시 오픈소스를 활용하면 대기업에 맞먹는 상품을 만들 수 </a:t>
            </a:r>
            <a:r>
              <a:rPr lang="ko-KR" altLang="en-US" sz="1600" dirty="0" smtClean="0">
                <a:solidFill>
                  <a:srgbClr val="222222"/>
                </a:solidFill>
                <a:latin typeface="+mn-ea"/>
              </a:rPr>
              <a:t>있다</a:t>
            </a:r>
            <a:r>
              <a:rPr lang="en-US" altLang="ko-KR" sz="1600" dirty="0" smtClean="0">
                <a:solidFill>
                  <a:srgbClr val="222222"/>
                </a:solidFill>
                <a:latin typeface="+mn-ea"/>
              </a:rPr>
              <a:t>. =&gt; </a:t>
            </a:r>
            <a:r>
              <a:rPr lang="ko-KR" altLang="en-US" sz="1600" dirty="0" smtClean="0">
                <a:solidFill>
                  <a:srgbClr val="222222"/>
                </a:solidFill>
                <a:latin typeface="+mn-ea"/>
              </a:rPr>
              <a:t>경쟁력 있는 창업이 가능</a:t>
            </a:r>
            <a:r>
              <a:rPr lang="en-US" altLang="ko-KR" sz="1600" dirty="0" smtClean="0">
                <a:solidFill>
                  <a:srgbClr val="222222"/>
                </a:solidFill>
                <a:latin typeface="+mn-ea"/>
              </a:rPr>
              <a:t>.</a:t>
            </a:r>
          </a:p>
          <a:p>
            <a:pPr lvl="2"/>
            <a:r>
              <a:rPr lang="ko-KR" altLang="en-US" sz="1600" dirty="0">
                <a:solidFill>
                  <a:srgbClr val="222222"/>
                </a:solidFill>
                <a:latin typeface="+mn-ea"/>
              </a:rPr>
              <a:t>개발자와 사용자</a:t>
            </a:r>
            <a:r>
              <a:rPr lang="en-US" altLang="ko-KR" sz="1600" dirty="0">
                <a:solidFill>
                  <a:srgbClr val="222222"/>
                </a:solidFill>
                <a:latin typeface="+mn-ea"/>
              </a:rPr>
              <a:t>, </a:t>
            </a:r>
            <a:r>
              <a:rPr lang="ko-KR" altLang="en-US" sz="1600" dirty="0">
                <a:solidFill>
                  <a:srgbClr val="222222"/>
                </a:solidFill>
                <a:latin typeface="+mn-ea"/>
              </a:rPr>
              <a:t>연구소</a:t>
            </a:r>
            <a:r>
              <a:rPr lang="en-US" altLang="ko-KR" sz="1600" dirty="0">
                <a:solidFill>
                  <a:srgbClr val="222222"/>
                </a:solidFill>
                <a:latin typeface="+mn-ea"/>
              </a:rPr>
              <a:t>, </a:t>
            </a:r>
            <a:r>
              <a:rPr lang="ko-KR" altLang="en-US" sz="1600" dirty="0">
                <a:solidFill>
                  <a:srgbClr val="222222"/>
                </a:solidFill>
                <a:latin typeface="+mn-ea"/>
              </a:rPr>
              <a:t>대학</a:t>
            </a:r>
            <a:r>
              <a:rPr lang="en-US" altLang="ko-KR" sz="1600" dirty="0">
                <a:solidFill>
                  <a:srgbClr val="222222"/>
                </a:solidFill>
                <a:latin typeface="+mn-ea"/>
              </a:rPr>
              <a:t>, </a:t>
            </a:r>
            <a:r>
              <a:rPr lang="ko-KR" altLang="en-US" sz="1600" dirty="0">
                <a:solidFill>
                  <a:srgbClr val="222222"/>
                </a:solidFill>
                <a:latin typeface="+mn-ea"/>
              </a:rPr>
              <a:t>기업 등이 참여하는 커뮤니티를 통해 소스코드와 문서를 공유한다</a:t>
            </a:r>
            <a:r>
              <a:rPr lang="en-US" altLang="ko-KR" sz="1600" dirty="0">
                <a:solidFill>
                  <a:srgbClr val="222222"/>
                </a:solidFill>
                <a:latin typeface="+mn-ea"/>
              </a:rPr>
              <a:t>.</a:t>
            </a:r>
          </a:p>
          <a:p>
            <a:pPr lvl="1"/>
            <a:endParaRPr lang="en-US" altLang="ko-KR" sz="1600" b="0" dirty="0" smtClean="0">
              <a:solidFill>
                <a:srgbClr val="222222"/>
              </a:solidFill>
              <a:latin typeface="+mn-ea"/>
            </a:endParaRPr>
          </a:p>
          <a:p>
            <a:pPr lvl="1"/>
            <a:endParaRPr lang="en-US" altLang="ko-KR" sz="1600" b="0" dirty="0">
              <a:solidFill>
                <a:srgbClr val="222222"/>
              </a:solidFill>
              <a:latin typeface="+mn-ea"/>
            </a:endParaRPr>
          </a:p>
          <a:p>
            <a:pPr lvl="1"/>
            <a:endParaRPr lang="en-US" altLang="ko-KR" sz="1600" b="0" dirty="0" smtClean="0">
              <a:solidFill>
                <a:srgbClr val="222222"/>
              </a:solidFill>
              <a:latin typeface="+mn-ea"/>
            </a:endParaRPr>
          </a:p>
          <a:p>
            <a:pPr lvl="1"/>
            <a:endParaRPr lang="en-US" altLang="ko-KR" sz="1600" b="0" dirty="0">
              <a:solidFill>
                <a:srgbClr val="222222"/>
              </a:solidFill>
              <a:latin typeface="+mn-ea"/>
            </a:endParaRPr>
          </a:p>
          <a:p>
            <a:pPr marL="266700" lvl="1" indent="0">
              <a:buNone/>
            </a:pPr>
            <a:endParaRPr lang="en-US" altLang="ko-KR" sz="1600" b="0" dirty="0">
              <a:solidFill>
                <a:srgbClr val="222222"/>
              </a:solidFill>
              <a:latin typeface="+mn-ea"/>
            </a:endParaRPr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</p:txBody>
      </p:sp>
      <p:sp>
        <p:nvSpPr>
          <p:cNvPr id="26" name="TextBox 25"/>
          <p:cNvSpPr txBox="1"/>
          <p:nvPr/>
        </p:nvSpPr>
        <p:spPr>
          <a:xfrm>
            <a:off x="1115616" y="3789040"/>
            <a:ext cx="648072" cy="50405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 fontScale="92500" lnSpcReduction="20000"/>
          </a:bodyPr>
          <a:lstStyle/>
          <a:p>
            <a:endParaRPr lang="ko-KR" altLang="en-US" sz="3600" dirty="0" smtClean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4201448"/>
            <a:ext cx="4248472" cy="251450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5013176"/>
            <a:ext cx="4443421" cy="158417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153751" y="6525344"/>
            <a:ext cx="1800200" cy="33265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 fontScale="25000" lnSpcReduction="20000"/>
          </a:bodyPr>
          <a:lstStyle/>
          <a:p>
            <a:r>
              <a:rPr lang="ko-KR" altLang="en-US" sz="3600" dirty="0" smtClean="0"/>
              <a:t>자료</a:t>
            </a:r>
            <a:r>
              <a:rPr lang="en-US" altLang="ko-KR" sz="3600" dirty="0" smtClean="0"/>
              <a:t>:</a:t>
            </a:r>
            <a:r>
              <a:rPr lang="ko-KR" altLang="en-US" sz="3600" dirty="0" smtClean="0"/>
              <a:t>정보통신산업진흥원</a:t>
            </a:r>
            <a:r>
              <a:rPr lang="en-US" altLang="ko-KR" sz="3600" dirty="0" smtClean="0"/>
              <a:t>(2019)</a:t>
            </a:r>
            <a:endParaRPr lang="ko-KR" altLang="en-US" sz="3600" dirty="0" smtClean="0"/>
          </a:p>
        </p:txBody>
      </p:sp>
    </p:spTree>
    <p:extLst>
      <p:ext uri="{BB962C8B-B14F-4D97-AF65-F5344CB8AC3E}">
        <p14:creationId xmlns:p14="http://schemas.microsoft.com/office/powerpoint/2010/main" val="1568568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201910"/>
            <a:ext cx="7560840" cy="548680"/>
          </a:xfrm>
        </p:spPr>
        <p:txBody>
          <a:bodyPr/>
          <a:lstStyle/>
          <a:p>
            <a:r>
              <a:rPr lang="en-US" altLang="ko-KR" sz="2800" dirty="0" smtClean="0"/>
              <a:t>6. Repository </a:t>
            </a:r>
            <a:r>
              <a:rPr lang="ko-KR" altLang="en-US" sz="2800" dirty="0" smtClean="0"/>
              <a:t>다루기</a:t>
            </a:r>
            <a:endParaRPr lang="ko-KR" altLang="en-US" sz="28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50825" y="914227"/>
            <a:ext cx="8604448" cy="5827141"/>
          </a:xfrm>
        </p:spPr>
        <p:txBody>
          <a:bodyPr/>
          <a:lstStyle/>
          <a:p>
            <a:r>
              <a:rPr lang="en-US" altLang="ko-KR" sz="2000" dirty="0" smtClean="0"/>
              <a:t>Remote Repository</a:t>
            </a:r>
            <a:r>
              <a:rPr lang="ko-KR" altLang="en-US" sz="2000" dirty="0" smtClean="0"/>
              <a:t>를 </a:t>
            </a:r>
            <a:r>
              <a:rPr lang="en-US" altLang="ko-KR" sz="2000" dirty="0" smtClean="0"/>
              <a:t>Local Repository</a:t>
            </a:r>
            <a:r>
              <a:rPr lang="ko-KR" altLang="en-US" sz="2000" dirty="0" smtClean="0"/>
              <a:t>로 복사하기</a:t>
            </a:r>
            <a:endParaRPr lang="en-US" altLang="ko-KR" sz="2000" dirty="0" smtClean="0"/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600" dirty="0" smtClean="0">
                <a:solidFill>
                  <a:srgbClr val="222222"/>
                </a:solidFill>
                <a:latin typeface="+mn-ea"/>
              </a:rPr>
              <a:t> Remote Repository</a:t>
            </a:r>
            <a:r>
              <a:rPr lang="ko-KR" altLang="en-US" sz="1600" dirty="0" smtClean="0">
                <a:solidFill>
                  <a:srgbClr val="222222"/>
                </a:solidFill>
                <a:latin typeface="+mn-ea"/>
              </a:rPr>
              <a:t>에서 주소 복사하기 </a:t>
            </a:r>
            <a:endParaRPr lang="ko-KR" altLang="en-US" sz="1600" dirty="0"/>
          </a:p>
          <a:p>
            <a:pPr lvl="2"/>
            <a:r>
              <a:rPr lang="ko-KR" altLang="en-US" sz="1600" dirty="0"/>
              <a:t>만들어진 원격지의 </a:t>
            </a:r>
            <a:r>
              <a:rPr lang="en-US" altLang="ko-KR" sz="1600" dirty="0"/>
              <a:t>Repository</a:t>
            </a:r>
            <a:r>
              <a:rPr lang="ko-KR" altLang="en-US" sz="1600" dirty="0"/>
              <a:t>의 주소를 그림처럼 복사한다</a:t>
            </a:r>
            <a:r>
              <a:rPr lang="en-US" altLang="ko-KR" sz="1600" dirty="0"/>
              <a:t>.</a:t>
            </a:r>
            <a:endParaRPr lang="en-US" altLang="ko-KR" sz="1600" dirty="0" smtClean="0"/>
          </a:p>
          <a:p>
            <a:pPr lvl="2"/>
            <a:endParaRPr lang="en-US" altLang="ko-KR" sz="1600" dirty="0" smtClean="0"/>
          </a:p>
          <a:p>
            <a:pPr lvl="2"/>
            <a:endParaRPr lang="en-US" altLang="ko-KR" sz="1600" dirty="0"/>
          </a:p>
          <a:p>
            <a:pPr lvl="2"/>
            <a:endParaRPr lang="en-US" altLang="ko-KR" sz="1600" dirty="0" smtClean="0"/>
          </a:p>
          <a:p>
            <a:pPr lvl="2"/>
            <a:endParaRPr lang="en-US" altLang="ko-KR" sz="1600" dirty="0"/>
          </a:p>
          <a:p>
            <a:pPr lvl="2"/>
            <a:endParaRPr lang="en-US" altLang="ko-KR" sz="1600" dirty="0" smtClean="0"/>
          </a:p>
          <a:p>
            <a:pPr lvl="2"/>
            <a:endParaRPr lang="en-US" altLang="ko-KR" sz="1600" dirty="0"/>
          </a:p>
          <a:p>
            <a:pPr lvl="2"/>
            <a:endParaRPr lang="en-US" altLang="ko-KR" sz="1600" dirty="0" smtClean="0"/>
          </a:p>
          <a:p>
            <a:pPr lvl="2"/>
            <a:endParaRPr lang="en-US" altLang="ko-KR" sz="1600" dirty="0"/>
          </a:p>
        </p:txBody>
      </p:sp>
      <p:sp>
        <p:nvSpPr>
          <p:cNvPr id="26" name="TextBox 25"/>
          <p:cNvSpPr txBox="1"/>
          <p:nvPr/>
        </p:nvSpPr>
        <p:spPr>
          <a:xfrm>
            <a:off x="1115616" y="3789040"/>
            <a:ext cx="648072" cy="50405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 fontScale="92500" lnSpcReduction="20000"/>
          </a:bodyPr>
          <a:lstStyle/>
          <a:p>
            <a:endParaRPr lang="ko-KR" altLang="en-US" sz="3600" dirty="0" smtClean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2420888"/>
            <a:ext cx="7308304" cy="4171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709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201910"/>
            <a:ext cx="7560840" cy="548680"/>
          </a:xfrm>
        </p:spPr>
        <p:txBody>
          <a:bodyPr/>
          <a:lstStyle/>
          <a:p>
            <a:r>
              <a:rPr lang="en-US" altLang="ko-KR" sz="2800" dirty="0" smtClean="0"/>
              <a:t>6. Repository </a:t>
            </a:r>
            <a:r>
              <a:rPr lang="ko-KR" altLang="en-US" sz="2800" dirty="0" smtClean="0"/>
              <a:t>다루기</a:t>
            </a:r>
            <a:endParaRPr lang="ko-KR" altLang="en-US" sz="28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50825" y="914227"/>
            <a:ext cx="8604448" cy="5827141"/>
          </a:xfrm>
        </p:spPr>
        <p:txBody>
          <a:bodyPr/>
          <a:lstStyle/>
          <a:p>
            <a:r>
              <a:rPr lang="en-US" altLang="ko-KR" sz="2000" dirty="0" smtClean="0"/>
              <a:t>Remote Repository</a:t>
            </a:r>
            <a:r>
              <a:rPr lang="ko-KR" altLang="en-US" sz="2000" dirty="0" smtClean="0"/>
              <a:t>를 </a:t>
            </a:r>
            <a:r>
              <a:rPr lang="en-US" altLang="ko-KR" sz="2000" dirty="0" smtClean="0"/>
              <a:t>Local Repository</a:t>
            </a:r>
            <a:r>
              <a:rPr lang="ko-KR" altLang="en-US" sz="2000" dirty="0" smtClean="0"/>
              <a:t>로 복사하기</a:t>
            </a:r>
            <a:endParaRPr lang="en-US" altLang="ko-KR" sz="2000" dirty="0" smtClean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ko-KR" sz="1600" dirty="0" smtClean="0">
                <a:solidFill>
                  <a:srgbClr val="222222"/>
                </a:solidFill>
                <a:latin typeface="+mn-ea"/>
              </a:rPr>
              <a:t> </a:t>
            </a:r>
            <a:r>
              <a:rPr lang="en-US" altLang="ko-KR" sz="1600" dirty="0" err="1" smtClean="0">
                <a:solidFill>
                  <a:srgbClr val="222222"/>
                </a:solidFill>
                <a:latin typeface="+mn-ea"/>
              </a:rPr>
              <a:t>git</a:t>
            </a:r>
            <a:r>
              <a:rPr lang="en-US" altLang="ko-KR" sz="1600" dirty="0" smtClean="0">
                <a:solidFill>
                  <a:srgbClr val="222222"/>
                </a:solidFill>
                <a:latin typeface="+mn-ea"/>
              </a:rPr>
              <a:t> bash</a:t>
            </a:r>
            <a:r>
              <a:rPr lang="ko-KR" altLang="en-US" sz="1600" dirty="0" smtClean="0">
                <a:solidFill>
                  <a:srgbClr val="222222"/>
                </a:solidFill>
                <a:latin typeface="+mn-ea"/>
              </a:rPr>
              <a:t>에서 아래 명령어를 입력한다</a:t>
            </a:r>
            <a:r>
              <a:rPr lang="en-US" altLang="ko-KR" sz="1600" dirty="0" smtClean="0">
                <a:solidFill>
                  <a:srgbClr val="222222"/>
                </a:solidFill>
                <a:latin typeface="+mn-ea"/>
              </a:rPr>
              <a:t>.</a:t>
            </a:r>
            <a:endParaRPr lang="ko-KR" altLang="en-US" sz="1600" dirty="0"/>
          </a:p>
          <a:p>
            <a:pPr lvl="2"/>
            <a:r>
              <a:rPr lang="en-US" altLang="ko-KR" sz="1600" dirty="0" err="1"/>
              <a:t>git</a:t>
            </a:r>
            <a:r>
              <a:rPr lang="en-US" altLang="ko-KR" sz="1600" dirty="0"/>
              <a:t> clone </a:t>
            </a:r>
            <a:r>
              <a:rPr lang="en-US" altLang="ko-KR" sz="1600" dirty="0" smtClean="0">
                <a:hlinkClick r:id="rId2"/>
              </a:rPr>
              <a:t>https</a:t>
            </a:r>
            <a:r>
              <a:rPr lang="en-US" altLang="ko-KR" sz="1600" dirty="0">
                <a:hlinkClick r:id="rId2"/>
              </a:rPr>
              <a:t>://</a:t>
            </a:r>
            <a:r>
              <a:rPr lang="en-US" altLang="ko-KR" sz="1600" dirty="0" smtClean="0">
                <a:hlinkClick r:id="rId2"/>
              </a:rPr>
              <a:t>github.com/Github </a:t>
            </a:r>
            <a:r>
              <a:rPr lang="ko-KR" altLang="en-US" sz="1600" dirty="0" smtClean="0">
                <a:hlinkClick r:id="rId2"/>
              </a:rPr>
              <a:t>주소</a:t>
            </a:r>
            <a:endParaRPr lang="en-US" altLang="ko-KR" sz="1600" dirty="0" smtClean="0"/>
          </a:p>
          <a:p>
            <a:pPr lvl="2"/>
            <a:endParaRPr lang="en-US" altLang="ko-KR" sz="1600" dirty="0" smtClean="0"/>
          </a:p>
          <a:p>
            <a:pPr lvl="2"/>
            <a:endParaRPr lang="en-US" altLang="ko-KR" sz="1600" dirty="0"/>
          </a:p>
          <a:p>
            <a:pPr lvl="2"/>
            <a:endParaRPr lang="en-US" altLang="ko-KR" sz="1600" dirty="0" smtClean="0"/>
          </a:p>
          <a:p>
            <a:pPr lvl="2"/>
            <a:endParaRPr lang="en-US" altLang="ko-KR" sz="1600" dirty="0"/>
          </a:p>
          <a:p>
            <a:pPr lvl="2"/>
            <a:endParaRPr lang="en-US" altLang="ko-KR" sz="1600" dirty="0" smtClean="0"/>
          </a:p>
          <a:p>
            <a:pPr lvl="2"/>
            <a:endParaRPr lang="en-US" altLang="ko-KR" sz="1600" dirty="0"/>
          </a:p>
          <a:p>
            <a:pPr lvl="2"/>
            <a:endParaRPr lang="en-US" altLang="ko-KR" sz="1600" dirty="0" smtClean="0"/>
          </a:p>
          <a:p>
            <a:pPr lvl="2"/>
            <a:endParaRPr lang="en-US" altLang="ko-KR" sz="1600" dirty="0"/>
          </a:p>
          <a:p>
            <a:pPr lvl="2"/>
            <a:r>
              <a:rPr lang="ko-KR" altLang="en-US" sz="1600" dirty="0" smtClean="0"/>
              <a:t>탐색기에서 결과 확인</a:t>
            </a:r>
            <a:endParaRPr lang="ko-KR" altLang="en-US" sz="1600" dirty="0"/>
          </a:p>
          <a:p>
            <a:pPr lvl="2"/>
            <a:endParaRPr lang="en-US" altLang="ko-KR" sz="1600" dirty="0" smtClean="0"/>
          </a:p>
          <a:p>
            <a:pPr marL="447675" lvl="2" indent="0">
              <a:buNone/>
            </a:pPr>
            <a:endParaRPr lang="en-US" altLang="ko-KR" sz="1600" dirty="0" smtClean="0"/>
          </a:p>
          <a:p>
            <a:pPr lvl="2"/>
            <a:endParaRPr lang="en-US" altLang="ko-KR" sz="1600" dirty="0"/>
          </a:p>
          <a:p>
            <a:pPr lvl="2"/>
            <a:endParaRPr lang="en-US" altLang="ko-KR" sz="1600" dirty="0" smtClean="0"/>
          </a:p>
          <a:p>
            <a:pPr lvl="2"/>
            <a:endParaRPr lang="en-US" altLang="ko-KR" sz="1600" dirty="0"/>
          </a:p>
        </p:txBody>
      </p:sp>
      <p:sp>
        <p:nvSpPr>
          <p:cNvPr id="26" name="TextBox 25"/>
          <p:cNvSpPr txBox="1"/>
          <p:nvPr/>
        </p:nvSpPr>
        <p:spPr>
          <a:xfrm>
            <a:off x="1115616" y="3789040"/>
            <a:ext cx="648072" cy="50405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 fontScale="92500" lnSpcReduction="20000"/>
          </a:bodyPr>
          <a:lstStyle/>
          <a:p>
            <a:endParaRPr lang="ko-KR" altLang="en-US" sz="3600" dirty="0" smtClean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2132856"/>
            <a:ext cx="4320480" cy="246591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6151" y="5322363"/>
            <a:ext cx="4467849" cy="104789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445" y="5322363"/>
            <a:ext cx="4363059" cy="104789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439652" y="6370259"/>
            <a:ext cx="1116124" cy="556664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altLang="ko-KR" sz="2400" u="sng" dirty="0" smtClean="0">
                <a:solidFill>
                  <a:srgbClr val="0000FF"/>
                </a:solidFill>
              </a:rPr>
              <a:t>Before</a:t>
            </a:r>
            <a:endParaRPr lang="ko-KR" altLang="en-US" sz="2400" u="sng" dirty="0" smtClean="0">
              <a:solidFill>
                <a:srgbClr val="0000FF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444208" y="6402054"/>
            <a:ext cx="1116124" cy="556664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altLang="ko-KR" sz="2400" u="sng" dirty="0" smtClean="0">
                <a:solidFill>
                  <a:srgbClr val="0000FF"/>
                </a:solidFill>
              </a:rPr>
              <a:t>After</a:t>
            </a:r>
            <a:endParaRPr lang="ko-KR" altLang="en-US" sz="2400" u="sng" dirty="0" smtClean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0544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201910"/>
            <a:ext cx="7560840" cy="548680"/>
          </a:xfrm>
        </p:spPr>
        <p:txBody>
          <a:bodyPr/>
          <a:lstStyle/>
          <a:p>
            <a:r>
              <a:rPr lang="en-US" altLang="ko-KR" sz="2800" dirty="0" smtClean="0"/>
              <a:t>6. Repository </a:t>
            </a:r>
            <a:r>
              <a:rPr lang="ko-KR" altLang="en-US" sz="2800" dirty="0" smtClean="0"/>
              <a:t>다루기</a:t>
            </a:r>
            <a:endParaRPr lang="ko-KR" altLang="en-US" sz="28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50825" y="914227"/>
            <a:ext cx="8604448" cy="5827141"/>
          </a:xfrm>
        </p:spPr>
        <p:txBody>
          <a:bodyPr/>
          <a:lstStyle/>
          <a:p>
            <a:r>
              <a:rPr lang="en-US" altLang="ko-KR" sz="2000" dirty="0" smtClean="0"/>
              <a:t>Exercise – </a:t>
            </a:r>
            <a:r>
              <a:rPr lang="ko-KR" altLang="en-US" sz="2000" dirty="0" smtClean="0"/>
              <a:t>파일 한 개 작성 후 </a:t>
            </a:r>
            <a:r>
              <a:rPr lang="ko-KR" altLang="en-US" sz="2000" dirty="0" smtClean="0"/>
              <a:t>내 </a:t>
            </a:r>
            <a:r>
              <a:rPr lang="en-US" altLang="ko-KR" sz="2000" dirty="0" smtClean="0"/>
              <a:t>Remote </a:t>
            </a:r>
            <a:r>
              <a:rPr lang="en-US" altLang="ko-KR" sz="2000" dirty="0" smtClean="0"/>
              <a:t>Repository</a:t>
            </a:r>
            <a:r>
              <a:rPr lang="ko-KR" altLang="en-US" sz="2000" dirty="0" smtClean="0"/>
              <a:t>에 올리기</a:t>
            </a:r>
            <a:endParaRPr lang="en-US" altLang="ko-KR" sz="2000" dirty="0" smtClean="0"/>
          </a:p>
          <a:p>
            <a:pPr lvl="1">
              <a:buFont typeface="Wingdings" panose="05000000000000000000" pitchFamily="2" charset="2"/>
              <a:buChar char="Ø"/>
            </a:pPr>
            <a:endParaRPr lang="ko-KR" altLang="en-US" sz="1600" dirty="0"/>
          </a:p>
          <a:p>
            <a:pPr lvl="2"/>
            <a:endParaRPr lang="en-US" altLang="ko-KR" sz="1600" dirty="0" smtClean="0"/>
          </a:p>
          <a:p>
            <a:pPr marL="447675" lvl="2" indent="0">
              <a:buNone/>
            </a:pPr>
            <a:endParaRPr lang="en-US" altLang="ko-KR" sz="1600" dirty="0" smtClean="0"/>
          </a:p>
          <a:p>
            <a:pPr lvl="2"/>
            <a:endParaRPr lang="en-US" altLang="ko-KR" sz="1600" dirty="0"/>
          </a:p>
          <a:p>
            <a:pPr lvl="2"/>
            <a:endParaRPr lang="en-US" altLang="ko-KR" sz="1600" dirty="0" smtClean="0"/>
          </a:p>
          <a:p>
            <a:pPr lvl="2"/>
            <a:endParaRPr lang="en-US" altLang="ko-KR" sz="1600" dirty="0"/>
          </a:p>
        </p:txBody>
      </p:sp>
      <p:sp>
        <p:nvSpPr>
          <p:cNvPr id="26" name="TextBox 25"/>
          <p:cNvSpPr txBox="1"/>
          <p:nvPr/>
        </p:nvSpPr>
        <p:spPr>
          <a:xfrm>
            <a:off x="1115616" y="3789040"/>
            <a:ext cx="648072" cy="50405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 fontScale="92500" lnSpcReduction="20000"/>
          </a:bodyPr>
          <a:lstStyle/>
          <a:p>
            <a:endParaRPr lang="ko-KR" altLang="en-US" sz="3600" dirty="0" smtClean="0"/>
          </a:p>
        </p:txBody>
      </p:sp>
    </p:spTree>
    <p:extLst>
      <p:ext uri="{BB962C8B-B14F-4D97-AF65-F5344CB8AC3E}">
        <p14:creationId xmlns:p14="http://schemas.microsoft.com/office/powerpoint/2010/main" val="679434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201910"/>
            <a:ext cx="7560840" cy="548680"/>
          </a:xfrm>
        </p:spPr>
        <p:txBody>
          <a:bodyPr/>
          <a:lstStyle/>
          <a:p>
            <a:r>
              <a:rPr lang="en-US" altLang="ko-KR" sz="2800" dirty="0" smtClean="0"/>
              <a:t>7. </a:t>
            </a:r>
            <a:r>
              <a:rPr lang="en-US" altLang="ko-KR" sz="2800" dirty="0" err="1" smtClean="0"/>
              <a:t>Git</a:t>
            </a:r>
            <a:r>
              <a:rPr lang="en-US" altLang="ko-KR" sz="2800" dirty="0" smtClean="0"/>
              <a:t> Branch</a:t>
            </a:r>
            <a:endParaRPr lang="ko-KR" altLang="en-US" sz="28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50825" y="914227"/>
            <a:ext cx="8604448" cy="5827141"/>
          </a:xfrm>
        </p:spPr>
        <p:txBody>
          <a:bodyPr/>
          <a:lstStyle/>
          <a:p>
            <a:r>
              <a:rPr lang="en-US" altLang="ko-KR" sz="2000" dirty="0" smtClean="0"/>
              <a:t>Branch </a:t>
            </a:r>
            <a:r>
              <a:rPr lang="ko-KR" altLang="en-US" sz="2000" dirty="0" smtClean="0"/>
              <a:t>란</a:t>
            </a:r>
            <a:r>
              <a:rPr lang="en-US" altLang="ko-KR" sz="2000" dirty="0" smtClean="0"/>
              <a:t>?</a:t>
            </a:r>
            <a:endParaRPr lang="en-US" altLang="ko-KR" sz="2000" dirty="0" smtClean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ko-KR" sz="1600" dirty="0"/>
              <a:t> branch</a:t>
            </a:r>
            <a:r>
              <a:rPr lang="ko-KR" altLang="en-US" sz="1600" dirty="0"/>
              <a:t>를 만든다는 것은 프로젝트를 함에 있어서 독립적인 공간을 새로이 만드는 것이다</a:t>
            </a:r>
            <a:r>
              <a:rPr lang="en-US" altLang="ko-KR" sz="1600" dirty="0" smtClean="0"/>
              <a:t>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ko-KR" sz="1600" dirty="0"/>
              <a:t> </a:t>
            </a:r>
            <a:r>
              <a:rPr lang="ko-KR" altLang="en-US" sz="1600" dirty="0"/>
              <a:t>기본적으로 있는 </a:t>
            </a:r>
            <a:r>
              <a:rPr lang="en-US" altLang="ko-KR" sz="1600" dirty="0"/>
              <a:t>branch</a:t>
            </a:r>
            <a:r>
              <a:rPr lang="ko-KR" altLang="en-US" sz="1600" dirty="0"/>
              <a:t>를 </a:t>
            </a:r>
            <a:r>
              <a:rPr lang="en-US" altLang="ko-KR" sz="1600" dirty="0"/>
              <a:t>master branch</a:t>
            </a:r>
            <a:r>
              <a:rPr lang="ko-KR" altLang="en-US" sz="1600" dirty="0"/>
              <a:t>라고 함</a:t>
            </a:r>
            <a:r>
              <a:rPr lang="en-US" altLang="ko-KR" sz="1600" dirty="0" smtClean="0"/>
              <a:t>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ko-KR" sz="1600" dirty="0"/>
              <a:t> </a:t>
            </a:r>
            <a:r>
              <a:rPr lang="ko-KR" altLang="en-US" sz="1600" dirty="0"/>
              <a:t>사용자가 </a:t>
            </a:r>
            <a:r>
              <a:rPr lang="en-US" altLang="ko-KR" sz="1600" dirty="0"/>
              <a:t>branch</a:t>
            </a:r>
            <a:r>
              <a:rPr lang="ko-KR" altLang="en-US" sz="1600" dirty="0"/>
              <a:t>명령어를 이용해서 여러 개의 </a:t>
            </a:r>
            <a:r>
              <a:rPr lang="en-US" altLang="ko-KR" sz="1600" dirty="0"/>
              <a:t>branch</a:t>
            </a:r>
            <a:r>
              <a:rPr lang="ko-KR" altLang="en-US" sz="1600" dirty="0"/>
              <a:t>를 만들 수 </a:t>
            </a:r>
            <a:r>
              <a:rPr lang="ko-KR" altLang="en-US" sz="1600" dirty="0" smtClean="0"/>
              <a:t>있다</a:t>
            </a:r>
            <a:endParaRPr lang="ko-KR" altLang="en-US" sz="1600" dirty="0"/>
          </a:p>
          <a:p>
            <a:pPr lvl="2"/>
            <a:r>
              <a:rPr lang="en-US" altLang="ko-KR" sz="1600" dirty="0" smtClean="0"/>
              <a:t>“</a:t>
            </a:r>
            <a:r>
              <a:rPr lang="en-US" altLang="ko-KR" sz="1600" dirty="0" err="1" smtClean="0"/>
              <a:t>git</a:t>
            </a:r>
            <a:r>
              <a:rPr lang="en-US" altLang="ko-KR" sz="1600" dirty="0" smtClean="0"/>
              <a:t> branch”</a:t>
            </a:r>
            <a:r>
              <a:rPr lang="ko-KR" altLang="en-US" sz="1600" dirty="0" smtClean="0"/>
              <a:t>를 입력</a:t>
            </a:r>
            <a:endParaRPr lang="ko-KR" altLang="en-US" sz="1600" dirty="0"/>
          </a:p>
          <a:p>
            <a:pPr lvl="2"/>
            <a:endParaRPr lang="en-US" altLang="ko-KR" sz="1600" dirty="0" smtClean="0"/>
          </a:p>
          <a:p>
            <a:pPr marL="447675" lvl="2" indent="0">
              <a:buNone/>
            </a:pPr>
            <a:endParaRPr lang="en-US" altLang="ko-KR" sz="1600" dirty="0" smtClean="0"/>
          </a:p>
          <a:p>
            <a:pPr lvl="2"/>
            <a:endParaRPr lang="en-US" altLang="ko-KR" sz="1600" dirty="0"/>
          </a:p>
          <a:p>
            <a:pPr lvl="2"/>
            <a:endParaRPr lang="en-US" altLang="ko-KR" sz="1600" dirty="0" smtClean="0"/>
          </a:p>
          <a:p>
            <a:pPr lvl="2"/>
            <a:endParaRPr lang="en-US" altLang="ko-KR" sz="1600" dirty="0"/>
          </a:p>
        </p:txBody>
      </p:sp>
      <p:sp>
        <p:nvSpPr>
          <p:cNvPr id="26" name="TextBox 25"/>
          <p:cNvSpPr txBox="1"/>
          <p:nvPr/>
        </p:nvSpPr>
        <p:spPr>
          <a:xfrm>
            <a:off x="1115616" y="3789040"/>
            <a:ext cx="648072" cy="50405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 fontScale="92500" lnSpcReduction="20000"/>
          </a:bodyPr>
          <a:lstStyle/>
          <a:p>
            <a:endParaRPr lang="ko-KR" altLang="en-US" sz="36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377" y="3140968"/>
            <a:ext cx="8064896" cy="76159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3969227"/>
            <a:ext cx="3686689" cy="2705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947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201910"/>
            <a:ext cx="7560840" cy="548680"/>
          </a:xfrm>
        </p:spPr>
        <p:txBody>
          <a:bodyPr/>
          <a:lstStyle/>
          <a:p>
            <a:r>
              <a:rPr lang="en-US" altLang="ko-KR" sz="2800" dirty="0" smtClean="0"/>
              <a:t>7. </a:t>
            </a:r>
            <a:r>
              <a:rPr lang="en-US" altLang="ko-KR" sz="2800" dirty="0" err="1" smtClean="0"/>
              <a:t>Git</a:t>
            </a:r>
            <a:r>
              <a:rPr lang="en-US" altLang="ko-KR" sz="2800" dirty="0" smtClean="0"/>
              <a:t> Branch</a:t>
            </a:r>
            <a:endParaRPr lang="ko-KR" altLang="en-US" sz="28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50825" y="914227"/>
            <a:ext cx="8604448" cy="5827141"/>
          </a:xfrm>
        </p:spPr>
        <p:txBody>
          <a:bodyPr/>
          <a:lstStyle/>
          <a:p>
            <a:r>
              <a:rPr lang="en-US" altLang="ko-KR" sz="2000" dirty="0" smtClean="0"/>
              <a:t>Branch </a:t>
            </a:r>
            <a:r>
              <a:rPr lang="ko-KR" altLang="en-US" sz="2000" dirty="0" smtClean="0"/>
              <a:t>란</a:t>
            </a:r>
            <a:r>
              <a:rPr lang="en-US" altLang="ko-KR" sz="2000" dirty="0" smtClean="0"/>
              <a:t>?</a:t>
            </a:r>
            <a:endParaRPr lang="en-US" altLang="ko-KR" sz="2000" dirty="0" smtClean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ko-KR" sz="1600" dirty="0"/>
              <a:t> branch</a:t>
            </a:r>
            <a:r>
              <a:rPr lang="ko-KR" altLang="en-US" sz="1600" dirty="0"/>
              <a:t>를 만든다는 것은 프로젝트를 함에 있어서 독립적인 공간을 새로이 만드는 것이다</a:t>
            </a:r>
            <a:r>
              <a:rPr lang="en-US" altLang="ko-KR" sz="1600" dirty="0" smtClean="0"/>
              <a:t>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ko-KR" sz="1600" dirty="0"/>
              <a:t> </a:t>
            </a:r>
            <a:r>
              <a:rPr lang="ko-KR" altLang="en-US" sz="1600" dirty="0"/>
              <a:t>기본적으로 있는 </a:t>
            </a:r>
            <a:r>
              <a:rPr lang="en-US" altLang="ko-KR" sz="1600" dirty="0"/>
              <a:t>branch</a:t>
            </a:r>
            <a:r>
              <a:rPr lang="ko-KR" altLang="en-US" sz="1600" dirty="0"/>
              <a:t>를 </a:t>
            </a:r>
            <a:r>
              <a:rPr lang="en-US" altLang="ko-KR" sz="1600" dirty="0"/>
              <a:t>master branch</a:t>
            </a:r>
            <a:r>
              <a:rPr lang="ko-KR" altLang="en-US" sz="1600" dirty="0"/>
              <a:t>라고 함</a:t>
            </a:r>
            <a:r>
              <a:rPr lang="en-US" altLang="ko-KR" sz="1600" dirty="0" smtClean="0"/>
              <a:t>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ko-KR" sz="1600" dirty="0"/>
              <a:t> </a:t>
            </a:r>
            <a:r>
              <a:rPr lang="ko-KR" altLang="en-US" sz="1600" dirty="0"/>
              <a:t>사용자가 </a:t>
            </a:r>
            <a:r>
              <a:rPr lang="en-US" altLang="ko-KR" sz="1600" dirty="0"/>
              <a:t>branch</a:t>
            </a:r>
            <a:r>
              <a:rPr lang="ko-KR" altLang="en-US" sz="1600" dirty="0"/>
              <a:t>명령어를 이용해서 여러 개의 </a:t>
            </a:r>
            <a:r>
              <a:rPr lang="en-US" altLang="ko-KR" sz="1600" dirty="0"/>
              <a:t>branch</a:t>
            </a:r>
            <a:r>
              <a:rPr lang="ko-KR" altLang="en-US" sz="1600" dirty="0"/>
              <a:t>를 만들 수 </a:t>
            </a:r>
            <a:r>
              <a:rPr lang="ko-KR" altLang="en-US" sz="1600" dirty="0" smtClean="0"/>
              <a:t>있다</a:t>
            </a:r>
            <a:endParaRPr lang="ko-KR" altLang="en-US" sz="1600" dirty="0"/>
          </a:p>
          <a:p>
            <a:pPr lvl="2"/>
            <a:r>
              <a:rPr lang="en-US" altLang="ko-KR" sz="1600" dirty="0" smtClean="0"/>
              <a:t>“</a:t>
            </a:r>
            <a:r>
              <a:rPr lang="en-US" altLang="ko-KR" sz="1600" dirty="0" err="1" smtClean="0"/>
              <a:t>git</a:t>
            </a:r>
            <a:r>
              <a:rPr lang="en-US" altLang="ko-KR" sz="1600" dirty="0" smtClean="0"/>
              <a:t> branch”</a:t>
            </a:r>
            <a:r>
              <a:rPr lang="ko-KR" altLang="en-US" sz="1600" dirty="0" smtClean="0"/>
              <a:t>를 입력</a:t>
            </a:r>
            <a:endParaRPr lang="en-US" altLang="ko-KR" sz="1600" dirty="0" smtClean="0"/>
          </a:p>
          <a:p>
            <a:pPr lvl="2"/>
            <a:endParaRPr lang="ko-KR" altLang="en-US" sz="1600" dirty="0"/>
          </a:p>
          <a:p>
            <a:pPr lvl="2"/>
            <a:endParaRPr lang="en-US" altLang="ko-KR" sz="1600" dirty="0" smtClean="0"/>
          </a:p>
          <a:p>
            <a:pPr marL="447675" lvl="2" indent="0">
              <a:buNone/>
            </a:pPr>
            <a:endParaRPr lang="en-US" altLang="ko-KR" sz="1600" dirty="0" smtClean="0"/>
          </a:p>
          <a:p>
            <a:pPr lvl="2"/>
            <a:endParaRPr lang="en-US" altLang="ko-KR" sz="1600" dirty="0"/>
          </a:p>
          <a:p>
            <a:pPr lvl="2"/>
            <a:endParaRPr lang="en-US" altLang="ko-KR" sz="1600" dirty="0" smtClean="0"/>
          </a:p>
          <a:p>
            <a:pPr lvl="2"/>
            <a:endParaRPr lang="en-US" altLang="ko-KR" sz="1600" dirty="0" smtClean="0"/>
          </a:p>
          <a:p>
            <a:pPr lvl="2"/>
            <a:endParaRPr lang="en-US" altLang="ko-KR" sz="1600" dirty="0"/>
          </a:p>
          <a:p>
            <a:pPr lvl="2"/>
            <a:endParaRPr lang="en-US" altLang="ko-KR" sz="1600" dirty="0" smtClean="0"/>
          </a:p>
          <a:p>
            <a:pPr lvl="2"/>
            <a:endParaRPr lang="en-US" altLang="ko-KR" sz="1600" dirty="0" smtClean="0"/>
          </a:p>
          <a:p>
            <a:pPr lvl="2"/>
            <a:r>
              <a:rPr lang="ko-KR" altLang="en-US" sz="1600" dirty="0" smtClean="0"/>
              <a:t>최종적인 프로젝트의 기능을 업데이트하거나 수정하고자 할 경우 </a:t>
            </a:r>
            <a:r>
              <a:rPr lang="en-US" altLang="ko-KR" sz="1600" dirty="0" smtClean="0"/>
              <a:t>branch</a:t>
            </a:r>
            <a:r>
              <a:rPr lang="ko-KR" altLang="en-US" sz="1600" dirty="0" smtClean="0"/>
              <a:t>하나를 생성하여 수정 및 테스트 한 후 현재의 </a:t>
            </a:r>
            <a:r>
              <a:rPr lang="en-US" altLang="ko-KR" sz="1600" dirty="0" smtClean="0"/>
              <a:t>branch</a:t>
            </a:r>
            <a:r>
              <a:rPr lang="ko-KR" altLang="en-US" sz="1600" dirty="0" smtClean="0"/>
              <a:t>를 </a:t>
            </a:r>
            <a:r>
              <a:rPr lang="en-US" altLang="ko-KR" sz="1600" dirty="0" smtClean="0"/>
              <a:t>merge</a:t>
            </a:r>
            <a:r>
              <a:rPr lang="ko-KR" altLang="en-US" sz="1600" dirty="0" smtClean="0"/>
              <a:t>하면 된다</a:t>
            </a:r>
            <a:r>
              <a:rPr lang="en-US" altLang="ko-KR" sz="1600" dirty="0" smtClean="0"/>
              <a:t>.</a:t>
            </a:r>
            <a:endParaRPr lang="en-US" altLang="ko-KR" sz="1600" dirty="0"/>
          </a:p>
          <a:p>
            <a:pPr lvl="2"/>
            <a:endParaRPr lang="en-US" altLang="ko-KR" sz="1600" dirty="0" smtClean="0"/>
          </a:p>
          <a:p>
            <a:pPr marL="447675" lvl="2" indent="0">
              <a:buNone/>
            </a:pPr>
            <a:endParaRPr lang="en-US" altLang="ko-KR" sz="1600" dirty="0"/>
          </a:p>
        </p:txBody>
      </p:sp>
      <p:sp>
        <p:nvSpPr>
          <p:cNvPr id="26" name="TextBox 25"/>
          <p:cNvSpPr txBox="1"/>
          <p:nvPr/>
        </p:nvSpPr>
        <p:spPr>
          <a:xfrm>
            <a:off x="1115616" y="3789040"/>
            <a:ext cx="648072" cy="50405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 fontScale="92500" lnSpcReduction="20000"/>
          </a:bodyPr>
          <a:lstStyle/>
          <a:p>
            <a:endParaRPr lang="ko-KR" altLang="en-US" sz="36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377" y="3140968"/>
            <a:ext cx="6373911" cy="60191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323" y="3789040"/>
            <a:ext cx="2793677" cy="2050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670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201910"/>
            <a:ext cx="7560840" cy="548680"/>
          </a:xfrm>
        </p:spPr>
        <p:txBody>
          <a:bodyPr/>
          <a:lstStyle/>
          <a:p>
            <a:r>
              <a:rPr lang="en-US" altLang="ko-KR" sz="2800" dirty="0" smtClean="0"/>
              <a:t>7. </a:t>
            </a:r>
            <a:r>
              <a:rPr lang="en-US" altLang="ko-KR" sz="2800" dirty="0" err="1" smtClean="0"/>
              <a:t>Git</a:t>
            </a:r>
            <a:r>
              <a:rPr lang="en-US" altLang="ko-KR" sz="2800" dirty="0" smtClean="0"/>
              <a:t> Branch</a:t>
            </a:r>
            <a:endParaRPr lang="ko-KR" altLang="en-US" sz="28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50825" y="914227"/>
            <a:ext cx="8604448" cy="5827141"/>
          </a:xfrm>
        </p:spPr>
        <p:txBody>
          <a:bodyPr/>
          <a:lstStyle/>
          <a:p>
            <a:r>
              <a:rPr lang="en-US" altLang="ko-KR" sz="2000" dirty="0" smtClean="0"/>
              <a:t>Branch </a:t>
            </a:r>
            <a:r>
              <a:rPr lang="ko-KR" altLang="en-US" sz="2000" dirty="0" smtClean="0"/>
              <a:t>만들기</a:t>
            </a:r>
            <a:endParaRPr lang="en-US" altLang="ko-KR" sz="2000" dirty="0" smtClean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branch</a:t>
            </a:r>
            <a:r>
              <a:rPr lang="ko-KR" altLang="en-US" sz="1600" dirty="0" smtClean="0"/>
              <a:t>하나 만들자</a:t>
            </a:r>
            <a:r>
              <a:rPr lang="en-US" altLang="ko-KR" sz="1600" dirty="0" smtClean="0"/>
              <a:t>.</a:t>
            </a:r>
            <a:endParaRPr lang="ko-KR" altLang="en-US" sz="1600" dirty="0"/>
          </a:p>
          <a:p>
            <a:pPr lvl="2"/>
            <a:r>
              <a:rPr lang="en-US" altLang="ko-KR" sz="1600" dirty="0" smtClean="0"/>
              <a:t>“</a:t>
            </a:r>
            <a:r>
              <a:rPr lang="en-US" altLang="ko-KR" sz="1600" dirty="0" err="1"/>
              <a:t>git</a:t>
            </a:r>
            <a:r>
              <a:rPr lang="en-US" altLang="ko-KR" sz="1600" dirty="0"/>
              <a:t> checkout –b </a:t>
            </a:r>
            <a:r>
              <a:rPr lang="en-US" altLang="ko-KR" sz="1600" dirty="0" err="1" smtClean="0"/>
              <a:t>Branch_test</a:t>
            </a:r>
            <a:r>
              <a:rPr lang="en-US" altLang="ko-KR" sz="1600" dirty="0" smtClean="0"/>
              <a:t>” </a:t>
            </a:r>
            <a:r>
              <a:rPr lang="ko-KR" altLang="en-US" sz="1600" dirty="0" smtClean="0"/>
              <a:t>를 입력</a:t>
            </a:r>
            <a:endParaRPr lang="en-US" altLang="ko-KR" sz="1600" dirty="0" smtClean="0"/>
          </a:p>
          <a:p>
            <a:pPr lvl="2"/>
            <a:endParaRPr lang="en-US" altLang="ko-KR" sz="1600" dirty="0"/>
          </a:p>
          <a:p>
            <a:pPr lvl="2"/>
            <a:endParaRPr lang="en-US" altLang="ko-KR" sz="1600" dirty="0" smtClean="0"/>
          </a:p>
          <a:p>
            <a:pPr lvl="2"/>
            <a:endParaRPr lang="en-US" altLang="ko-KR" sz="1600" dirty="0"/>
          </a:p>
          <a:p>
            <a:pPr lvl="2"/>
            <a:endParaRPr lang="en-US" altLang="ko-KR" sz="1600" dirty="0" smtClean="0"/>
          </a:p>
          <a:p>
            <a:pPr lvl="2"/>
            <a:endParaRPr lang="en-US" altLang="ko-KR" sz="1600" dirty="0"/>
          </a:p>
          <a:p>
            <a:pPr lvl="2"/>
            <a:r>
              <a:rPr lang="ko-KR" altLang="en-US" sz="1600" dirty="0" smtClean="0"/>
              <a:t>로컬 장소에 </a:t>
            </a:r>
            <a:r>
              <a:rPr lang="en-US" altLang="ko-KR" sz="1600" dirty="0" smtClean="0"/>
              <a:t>”</a:t>
            </a:r>
            <a:r>
              <a:rPr lang="en-US" altLang="ko-KR" sz="1600" dirty="0" err="1" smtClean="0"/>
              <a:t>Branch_test</a:t>
            </a:r>
            <a:r>
              <a:rPr lang="en-US" altLang="ko-KR" sz="1600" dirty="0" smtClean="0"/>
              <a:t>”</a:t>
            </a:r>
            <a:r>
              <a:rPr lang="ko-KR" altLang="en-US" sz="1600" dirty="0" smtClean="0"/>
              <a:t>라는  </a:t>
            </a:r>
            <a:r>
              <a:rPr lang="en-US" altLang="ko-KR" sz="1600" dirty="0" smtClean="0"/>
              <a:t>branch</a:t>
            </a:r>
            <a:r>
              <a:rPr lang="ko-KR" altLang="en-US" sz="1600" dirty="0" smtClean="0"/>
              <a:t>가 </a:t>
            </a:r>
            <a:r>
              <a:rPr lang="ko-KR" altLang="en-US" sz="1600" dirty="0"/>
              <a:t>만들어졌다</a:t>
            </a:r>
            <a:r>
              <a:rPr lang="en-US" altLang="ko-KR" sz="1600" dirty="0" smtClean="0"/>
              <a:t>.</a:t>
            </a:r>
          </a:p>
          <a:p>
            <a:pPr lvl="2"/>
            <a:r>
              <a:rPr lang="ko-KR" altLang="en-US" sz="1600" dirty="0"/>
              <a:t>원격 장소에서도 만든 </a:t>
            </a:r>
            <a:r>
              <a:rPr lang="en-US" altLang="ko-KR" sz="1600" dirty="0"/>
              <a:t>branch</a:t>
            </a:r>
            <a:r>
              <a:rPr lang="ko-KR" altLang="en-US" sz="1600" dirty="0"/>
              <a:t>를 </a:t>
            </a:r>
            <a:r>
              <a:rPr lang="ko-KR" altLang="en-US" sz="1600" dirty="0" err="1"/>
              <a:t>연결해야한다</a:t>
            </a:r>
            <a:r>
              <a:rPr lang="en-US" altLang="ko-KR" sz="1600" dirty="0"/>
              <a:t>.</a:t>
            </a:r>
            <a:endParaRPr lang="ko-KR" altLang="en-US" sz="1600" dirty="0"/>
          </a:p>
          <a:p>
            <a:pPr lvl="2"/>
            <a:r>
              <a:rPr lang="en-US" altLang="ko-KR" sz="1600" dirty="0"/>
              <a:t>“</a:t>
            </a:r>
            <a:r>
              <a:rPr lang="en-US" altLang="ko-KR" sz="1600" dirty="0" err="1"/>
              <a:t>git</a:t>
            </a:r>
            <a:r>
              <a:rPr lang="en-US" altLang="ko-KR" sz="1600" dirty="0"/>
              <a:t> </a:t>
            </a:r>
            <a:r>
              <a:rPr lang="en-US" altLang="ko-KR" sz="1600" dirty="0" smtClean="0"/>
              <a:t>push origin </a:t>
            </a:r>
            <a:r>
              <a:rPr lang="en-US" altLang="ko-KR" sz="1600" dirty="0" err="1"/>
              <a:t>Branch_test</a:t>
            </a:r>
            <a:r>
              <a:rPr lang="en-US" altLang="ko-KR" sz="1600" dirty="0"/>
              <a:t>” </a:t>
            </a:r>
            <a:r>
              <a:rPr lang="ko-KR" altLang="en-US" sz="1600" dirty="0"/>
              <a:t>를 입력</a:t>
            </a:r>
            <a:endParaRPr lang="en-US" altLang="ko-KR" sz="1600" dirty="0"/>
          </a:p>
          <a:p>
            <a:pPr lvl="2"/>
            <a:endParaRPr lang="ko-KR" altLang="en-US" sz="1600" dirty="0"/>
          </a:p>
          <a:p>
            <a:pPr lvl="2"/>
            <a:endParaRPr lang="ko-KR" altLang="en-US" sz="1600" dirty="0"/>
          </a:p>
          <a:p>
            <a:pPr lvl="2"/>
            <a:endParaRPr lang="en-US" altLang="ko-KR" sz="1600" dirty="0" smtClean="0"/>
          </a:p>
          <a:p>
            <a:pPr marL="447675" lvl="2" indent="0">
              <a:buNone/>
            </a:pPr>
            <a:endParaRPr lang="en-US" altLang="ko-KR" sz="1600" dirty="0" smtClean="0"/>
          </a:p>
          <a:p>
            <a:pPr lvl="2"/>
            <a:endParaRPr lang="en-US" altLang="ko-KR" sz="1600" dirty="0"/>
          </a:p>
          <a:p>
            <a:pPr lvl="2"/>
            <a:endParaRPr lang="en-US" altLang="ko-KR" sz="1600" dirty="0" smtClean="0"/>
          </a:p>
          <a:p>
            <a:pPr lvl="2"/>
            <a:endParaRPr lang="en-US" altLang="ko-KR" sz="1600" dirty="0"/>
          </a:p>
        </p:txBody>
      </p:sp>
      <p:sp>
        <p:nvSpPr>
          <p:cNvPr id="26" name="TextBox 25"/>
          <p:cNvSpPr txBox="1"/>
          <p:nvPr/>
        </p:nvSpPr>
        <p:spPr>
          <a:xfrm>
            <a:off x="1115616" y="3789040"/>
            <a:ext cx="648072" cy="50405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 fontScale="92500" lnSpcReduction="20000"/>
          </a:bodyPr>
          <a:lstStyle/>
          <a:p>
            <a:endParaRPr lang="ko-KR" altLang="en-US" sz="3600" dirty="0" smtClean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228" y="2176704"/>
            <a:ext cx="6409407" cy="153051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228" y="4797152"/>
            <a:ext cx="6680530" cy="1817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924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201910"/>
            <a:ext cx="7560840" cy="548680"/>
          </a:xfrm>
        </p:spPr>
        <p:txBody>
          <a:bodyPr/>
          <a:lstStyle/>
          <a:p>
            <a:r>
              <a:rPr lang="en-US" altLang="ko-KR" sz="2800" dirty="0" smtClean="0"/>
              <a:t>7. </a:t>
            </a:r>
            <a:r>
              <a:rPr lang="en-US" altLang="ko-KR" sz="2800" dirty="0" err="1" smtClean="0"/>
              <a:t>Git</a:t>
            </a:r>
            <a:r>
              <a:rPr lang="en-US" altLang="ko-KR" sz="2800" dirty="0" smtClean="0"/>
              <a:t> Branch</a:t>
            </a:r>
            <a:endParaRPr lang="ko-KR" altLang="en-US" sz="28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50825" y="914227"/>
            <a:ext cx="8604448" cy="5827141"/>
          </a:xfrm>
        </p:spPr>
        <p:txBody>
          <a:bodyPr/>
          <a:lstStyle/>
          <a:p>
            <a:r>
              <a:rPr lang="en-US" altLang="ko-KR" sz="2000" dirty="0" smtClean="0"/>
              <a:t>Branch </a:t>
            </a:r>
            <a:r>
              <a:rPr lang="ko-KR" altLang="en-US" sz="2000" dirty="0" smtClean="0"/>
              <a:t>만들기</a:t>
            </a:r>
            <a:endParaRPr lang="en-US" altLang="ko-KR" sz="2000" dirty="0" smtClean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branch</a:t>
            </a:r>
            <a:r>
              <a:rPr lang="ko-KR" altLang="en-US" sz="1600" dirty="0" smtClean="0"/>
              <a:t>하나 만들자</a:t>
            </a:r>
            <a:r>
              <a:rPr lang="en-US" altLang="ko-KR" sz="1600" dirty="0" smtClean="0"/>
              <a:t>.</a:t>
            </a:r>
            <a:endParaRPr lang="ko-KR" altLang="en-US" sz="1600" dirty="0"/>
          </a:p>
          <a:p>
            <a:pPr lvl="2"/>
            <a:r>
              <a:rPr lang="en-US" altLang="ko-KR" sz="1600" dirty="0" smtClean="0"/>
              <a:t>Remote repository </a:t>
            </a:r>
            <a:r>
              <a:rPr lang="ko-KR" altLang="en-US" sz="1600" dirty="0" smtClean="0"/>
              <a:t>확인</a:t>
            </a:r>
            <a:endParaRPr lang="en-US" altLang="ko-KR" sz="1600" dirty="0" smtClean="0"/>
          </a:p>
          <a:p>
            <a:pPr lvl="2"/>
            <a:endParaRPr lang="en-US" altLang="ko-KR" sz="1600" dirty="0"/>
          </a:p>
          <a:p>
            <a:pPr lvl="2"/>
            <a:endParaRPr lang="en-US" altLang="ko-KR" sz="1600" dirty="0" smtClean="0"/>
          </a:p>
          <a:p>
            <a:pPr lvl="2"/>
            <a:endParaRPr lang="en-US" altLang="ko-KR" sz="1600" dirty="0"/>
          </a:p>
          <a:p>
            <a:pPr lvl="2"/>
            <a:endParaRPr lang="en-US" altLang="ko-KR" sz="1600" dirty="0" smtClean="0"/>
          </a:p>
          <a:p>
            <a:pPr lvl="2"/>
            <a:endParaRPr lang="en-US" altLang="ko-KR" sz="1600" dirty="0"/>
          </a:p>
          <a:p>
            <a:pPr lvl="2"/>
            <a:endParaRPr lang="en-US" altLang="ko-KR" sz="1600" dirty="0" smtClean="0"/>
          </a:p>
          <a:p>
            <a:pPr lvl="2"/>
            <a:endParaRPr lang="en-US" altLang="ko-KR" sz="1600" dirty="0"/>
          </a:p>
          <a:p>
            <a:pPr lvl="2"/>
            <a:endParaRPr lang="en-US" altLang="ko-KR" sz="1600" dirty="0" smtClean="0"/>
          </a:p>
          <a:p>
            <a:pPr lvl="2"/>
            <a:endParaRPr lang="en-US" altLang="ko-KR" sz="1600" dirty="0"/>
          </a:p>
          <a:p>
            <a:pPr lvl="2"/>
            <a:r>
              <a:rPr lang="ko-KR" altLang="en-US" sz="1600" dirty="0"/>
              <a:t>파일이나 폴더도 </a:t>
            </a:r>
            <a:r>
              <a:rPr lang="en-US" altLang="ko-KR" sz="1600" dirty="0"/>
              <a:t>master</a:t>
            </a:r>
            <a:r>
              <a:rPr lang="ko-KR" altLang="en-US" sz="1600" dirty="0"/>
              <a:t>와 같다는 것을 알 수 있을 </a:t>
            </a:r>
            <a:r>
              <a:rPr lang="ko-KR" altLang="en-US" sz="1600" dirty="0" smtClean="0"/>
              <a:t>것이다</a:t>
            </a:r>
            <a:endParaRPr lang="en-US" altLang="ko-KR" sz="1600" dirty="0" smtClean="0"/>
          </a:p>
          <a:p>
            <a:pPr lvl="2"/>
            <a:r>
              <a:rPr lang="ko-KR" altLang="en-US" sz="1600" dirty="0" smtClean="0"/>
              <a:t>현재의 상태 확인</a:t>
            </a:r>
            <a:r>
              <a:rPr lang="en-US" altLang="ko-KR" sz="1600" dirty="0" smtClean="0"/>
              <a:t>:</a:t>
            </a:r>
            <a:r>
              <a:rPr lang="ko-KR" altLang="en-US" sz="1600" dirty="0" smtClean="0"/>
              <a:t> </a:t>
            </a:r>
            <a:r>
              <a:rPr lang="en-US" altLang="ko-KR" sz="1600" dirty="0" err="1" smtClean="0"/>
              <a:t>Branch_test</a:t>
            </a:r>
            <a:r>
              <a:rPr lang="ko-KR" altLang="en-US" sz="1600" dirty="0" smtClean="0"/>
              <a:t>가 </a:t>
            </a:r>
            <a:r>
              <a:rPr lang="en-US" altLang="ko-KR" sz="1600" dirty="0" smtClean="0"/>
              <a:t>master</a:t>
            </a:r>
            <a:r>
              <a:rPr lang="ko-KR" altLang="en-US" sz="1600" dirty="0" smtClean="0"/>
              <a:t>로 되어있다</a:t>
            </a:r>
            <a:r>
              <a:rPr lang="en-US" altLang="ko-KR" sz="1600" dirty="0" smtClean="0"/>
              <a:t>.</a:t>
            </a:r>
            <a:endParaRPr lang="ko-KR" altLang="en-US" sz="1600" dirty="0"/>
          </a:p>
        </p:txBody>
      </p:sp>
      <p:sp>
        <p:nvSpPr>
          <p:cNvPr id="26" name="TextBox 25"/>
          <p:cNvSpPr txBox="1"/>
          <p:nvPr/>
        </p:nvSpPr>
        <p:spPr>
          <a:xfrm>
            <a:off x="1115616" y="3789040"/>
            <a:ext cx="648072" cy="50405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 fontScale="92500" lnSpcReduction="20000"/>
          </a:bodyPr>
          <a:lstStyle/>
          <a:p>
            <a:endParaRPr lang="ko-KR" altLang="en-US" sz="36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0118" y="2242970"/>
            <a:ext cx="3696216" cy="266737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2204864"/>
            <a:ext cx="3686689" cy="2705478"/>
          </a:xfrm>
          <a:prstGeom prst="rect">
            <a:avLst/>
          </a:prstGeom>
        </p:spPr>
      </p:pic>
      <p:sp>
        <p:nvSpPr>
          <p:cNvPr id="8" name="타원 7"/>
          <p:cNvSpPr/>
          <p:nvPr/>
        </p:nvSpPr>
        <p:spPr>
          <a:xfrm>
            <a:off x="683568" y="2095310"/>
            <a:ext cx="1584176" cy="68561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4427984" y="2158336"/>
            <a:ext cx="2016224" cy="62259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1" y="5788446"/>
            <a:ext cx="7112083" cy="880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408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201910"/>
            <a:ext cx="7560840" cy="548680"/>
          </a:xfrm>
        </p:spPr>
        <p:txBody>
          <a:bodyPr/>
          <a:lstStyle/>
          <a:p>
            <a:r>
              <a:rPr lang="en-US" altLang="ko-KR" sz="2800" dirty="0" smtClean="0"/>
              <a:t>7. </a:t>
            </a:r>
            <a:r>
              <a:rPr lang="en-US" altLang="ko-KR" sz="2800" dirty="0" err="1" smtClean="0"/>
              <a:t>Git</a:t>
            </a:r>
            <a:r>
              <a:rPr lang="en-US" altLang="ko-KR" sz="2800" dirty="0" smtClean="0"/>
              <a:t> Branch</a:t>
            </a:r>
            <a:endParaRPr lang="ko-KR" altLang="en-US" sz="28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50825" y="914227"/>
            <a:ext cx="8604448" cy="5827141"/>
          </a:xfrm>
        </p:spPr>
        <p:txBody>
          <a:bodyPr/>
          <a:lstStyle/>
          <a:p>
            <a:r>
              <a:rPr lang="en-US" altLang="ko-KR" sz="2000" dirty="0" smtClean="0"/>
              <a:t>Branch </a:t>
            </a:r>
            <a:r>
              <a:rPr lang="ko-KR" altLang="en-US" sz="2000" dirty="0" smtClean="0"/>
              <a:t>저장소 수정 및 업데이트</a:t>
            </a:r>
            <a:endParaRPr lang="en-US" altLang="ko-KR" sz="2000" dirty="0" smtClean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ko-KR" sz="1600" dirty="0"/>
              <a:t> </a:t>
            </a:r>
            <a:r>
              <a:rPr lang="ko-KR" altLang="en-US" sz="1600" dirty="0" smtClean="0"/>
              <a:t>로컬 폴더에서 파일을 한 개 수정 혹은 생성</a:t>
            </a:r>
            <a:r>
              <a:rPr lang="en-US" altLang="ko-KR" sz="1600" dirty="0" smtClean="0"/>
              <a:t>.(</a:t>
            </a:r>
            <a:r>
              <a:rPr lang="ko-KR" altLang="en-US" sz="1600" dirty="0" smtClean="0"/>
              <a:t>여기서는</a:t>
            </a:r>
            <a:r>
              <a:rPr lang="en-US" altLang="ko-KR" sz="1600" dirty="0" smtClean="0"/>
              <a:t> “Reference_sites.txt” </a:t>
            </a:r>
            <a:r>
              <a:rPr lang="ko-KR" altLang="en-US" sz="1600" dirty="0" smtClean="0"/>
              <a:t>수정</a:t>
            </a:r>
            <a:r>
              <a:rPr lang="en-US" altLang="ko-KR" sz="1600" dirty="0" smtClean="0"/>
              <a:t>)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ko-KR" sz="1600" dirty="0"/>
              <a:t> </a:t>
            </a:r>
            <a:r>
              <a:rPr lang="en-US" altLang="ko-KR" sz="1600" dirty="0"/>
              <a:t>add, commit, push </a:t>
            </a:r>
            <a:r>
              <a:rPr lang="ko-KR" altLang="en-US" sz="1600" dirty="0"/>
              <a:t>과정을 거친다</a:t>
            </a:r>
            <a:r>
              <a:rPr lang="en-US" altLang="ko-KR" sz="1600" dirty="0"/>
              <a:t>. </a:t>
            </a:r>
            <a:endParaRPr lang="ko-KR" altLang="en-US" sz="1600" dirty="0"/>
          </a:p>
          <a:p>
            <a:pPr lvl="2"/>
            <a:r>
              <a:rPr lang="en-US" altLang="ko-KR" sz="1600" dirty="0"/>
              <a:t>push</a:t>
            </a:r>
            <a:r>
              <a:rPr lang="ko-KR" altLang="en-US" sz="1600" dirty="0"/>
              <a:t>는 </a:t>
            </a:r>
            <a:r>
              <a:rPr lang="en-US" altLang="ko-KR" sz="1600" dirty="0" err="1" smtClean="0"/>
              <a:t>git</a:t>
            </a:r>
            <a:r>
              <a:rPr lang="en-US" altLang="ko-KR" sz="1600" dirty="0" smtClean="0"/>
              <a:t> </a:t>
            </a:r>
            <a:r>
              <a:rPr lang="en-US" altLang="ko-KR" sz="1600" dirty="0"/>
              <a:t>push --set-upstream origin </a:t>
            </a:r>
            <a:r>
              <a:rPr lang="en-US" altLang="ko-KR" sz="1600" dirty="0" err="1">
                <a:solidFill>
                  <a:srgbClr val="0000FF"/>
                </a:solidFill>
              </a:rPr>
              <a:t>Branch_test</a:t>
            </a:r>
            <a:endParaRPr lang="en-US" altLang="ko-KR" sz="1600" dirty="0">
              <a:solidFill>
                <a:srgbClr val="0000FF"/>
              </a:solidFill>
            </a:endParaRPr>
          </a:p>
          <a:p>
            <a:pPr marL="447675" lvl="2" indent="0">
              <a:buNone/>
            </a:pPr>
            <a:r>
              <a:rPr lang="en-US" altLang="ko-KR" sz="1600" dirty="0" smtClean="0"/>
              <a:t/>
            </a:r>
            <a:br>
              <a:rPr lang="en-US" altLang="ko-KR" sz="1600" dirty="0" smtClean="0"/>
            </a:br>
            <a:endParaRPr lang="en-US" altLang="ko-KR" sz="1600" dirty="0" smtClean="0"/>
          </a:p>
          <a:p>
            <a:pPr lvl="2"/>
            <a:endParaRPr lang="en-US" altLang="ko-KR" sz="1600" dirty="0" smtClean="0"/>
          </a:p>
          <a:p>
            <a:pPr lvl="1">
              <a:buFont typeface="Wingdings" panose="05000000000000000000" pitchFamily="2" charset="2"/>
              <a:buChar char="Ø"/>
            </a:pPr>
            <a:endParaRPr lang="ko-KR" altLang="en-US" sz="1600" dirty="0"/>
          </a:p>
          <a:p>
            <a:pPr lvl="1">
              <a:buFont typeface="Wingdings" panose="05000000000000000000" pitchFamily="2" charset="2"/>
              <a:buChar char="Ø"/>
            </a:pPr>
            <a:endParaRPr lang="ko-KR" altLang="en-US" sz="1600" dirty="0"/>
          </a:p>
          <a:p>
            <a:pPr lvl="2"/>
            <a:endParaRPr lang="en-US" altLang="ko-KR" sz="1600" dirty="0"/>
          </a:p>
          <a:p>
            <a:pPr lvl="2"/>
            <a:r>
              <a:rPr lang="ko-KR" altLang="en-US" sz="1600" dirty="0"/>
              <a:t>원격 저장소의 결과는 아래 그림과 같다</a:t>
            </a:r>
          </a:p>
          <a:p>
            <a:pPr lvl="2"/>
            <a:endParaRPr lang="en-US" altLang="ko-KR" sz="1600" dirty="0" smtClean="0"/>
          </a:p>
          <a:p>
            <a:pPr lvl="2"/>
            <a:endParaRPr lang="en-US" altLang="ko-KR" sz="1600" dirty="0"/>
          </a:p>
          <a:p>
            <a:pPr lvl="2"/>
            <a:endParaRPr lang="en-US" altLang="ko-KR" sz="16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2492896"/>
            <a:ext cx="5400600" cy="188072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131" y="4733097"/>
            <a:ext cx="7272808" cy="2124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626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201910"/>
            <a:ext cx="7560840" cy="548680"/>
          </a:xfrm>
        </p:spPr>
        <p:txBody>
          <a:bodyPr/>
          <a:lstStyle/>
          <a:p>
            <a:r>
              <a:rPr lang="en-US" altLang="ko-KR" sz="2800" dirty="0" smtClean="0"/>
              <a:t>7. </a:t>
            </a:r>
            <a:r>
              <a:rPr lang="en-US" altLang="ko-KR" sz="2800" dirty="0" err="1" smtClean="0"/>
              <a:t>Git</a:t>
            </a:r>
            <a:r>
              <a:rPr lang="en-US" altLang="ko-KR" sz="2800" dirty="0" smtClean="0"/>
              <a:t> Branch</a:t>
            </a:r>
            <a:endParaRPr lang="ko-KR" altLang="en-US" sz="28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50825" y="914227"/>
            <a:ext cx="8604448" cy="5827141"/>
          </a:xfrm>
        </p:spPr>
        <p:txBody>
          <a:bodyPr/>
          <a:lstStyle/>
          <a:p>
            <a:r>
              <a:rPr lang="en-US" altLang="ko-KR" sz="2000" dirty="0" smtClean="0"/>
              <a:t>Branch </a:t>
            </a:r>
            <a:r>
              <a:rPr lang="ko-KR" altLang="en-US" sz="2000" dirty="0" smtClean="0"/>
              <a:t>저장소를 </a:t>
            </a:r>
            <a:r>
              <a:rPr lang="en-US" altLang="ko-KR" sz="2000" dirty="0" smtClean="0"/>
              <a:t>master</a:t>
            </a:r>
            <a:r>
              <a:rPr lang="ko-KR" altLang="en-US" sz="2000" dirty="0" smtClean="0"/>
              <a:t>에 적용하기</a:t>
            </a:r>
            <a:endParaRPr lang="en-US" altLang="ko-KR" sz="2000" dirty="0" smtClean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Remote Repository</a:t>
            </a:r>
            <a:r>
              <a:rPr lang="ko-KR" altLang="en-US" sz="1600" dirty="0" smtClean="0"/>
              <a:t>에서 </a:t>
            </a:r>
            <a:r>
              <a:rPr lang="en-US" altLang="ko-KR" sz="1600" dirty="0"/>
              <a:t>“New pull request” </a:t>
            </a:r>
            <a:r>
              <a:rPr lang="ko-KR" altLang="en-US" sz="1600" dirty="0"/>
              <a:t>버튼을 </a:t>
            </a:r>
            <a:r>
              <a:rPr lang="ko-KR" altLang="en-US" sz="1600" dirty="0" smtClean="0"/>
              <a:t>이용</a:t>
            </a:r>
            <a:r>
              <a:rPr lang="en-US" altLang="ko-KR" sz="1600" dirty="0" smtClean="0"/>
              <a:t>.</a:t>
            </a:r>
            <a:endParaRPr lang="ko-KR" altLang="en-US" sz="1600" dirty="0"/>
          </a:p>
          <a:p>
            <a:pPr marL="266700" lvl="1" indent="0">
              <a:buNone/>
            </a:pPr>
            <a:r>
              <a:rPr lang="en-US" altLang="ko-KR" sz="1600" dirty="0" smtClean="0"/>
              <a:t> </a:t>
            </a:r>
            <a:endParaRPr lang="ko-KR" altLang="en-US" sz="1600" dirty="0"/>
          </a:p>
          <a:p>
            <a:pPr lvl="2"/>
            <a:endParaRPr lang="en-US" altLang="ko-KR" sz="1600" dirty="0" smtClean="0"/>
          </a:p>
          <a:p>
            <a:pPr lvl="2"/>
            <a:endParaRPr lang="en-US" altLang="ko-KR" sz="1600" dirty="0"/>
          </a:p>
          <a:p>
            <a:pPr lvl="2"/>
            <a:endParaRPr lang="en-US" altLang="ko-KR" sz="1600" dirty="0" smtClean="0"/>
          </a:p>
          <a:p>
            <a:pPr lvl="2"/>
            <a:endParaRPr lang="en-US" altLang="ko-KR" sz="1600" dirty="0"/>
          </a:p>
          <a:p>
            <a:pPr lvl="2"/>
            <a:endParaRPr lang="en-US" altLang="ko-KR" sz="1600" dirty="0" smtClean="0"/>
          </a:p>
          <a:p>
            <a:pPr lvl="2"/>
            <a:endParaRPr lang="en-US" altLang="ko-KR" sz="1600" dirty="0"/>
          </a:p>
          <a:p>
            <a:pPr lvl="2"/>
            <a:endParaRPr lang="ko-KR" altLang="en-US" sz="1600" dirty="0"/>
          </a:p>
          <a:p>
            <a:pPr lvl="2"/>
            <a:endParaRPr lang="ko-KR" altLang="en-US" sz="1600" dirty="0"/>
          </a:p>
          <a:p>
            <a:pPr lvl="2"/>
            <a:endParaRPr lang="en-US" altLang="ko-KR" sz="1600" dirty="0" smtClean="0"/>
          </a:p>
          <a:p>
            <a:pPr marL="447675" lvl="2" indent="0">
              <a:buNone/>
            </a:pPr>
            <a:endParaRPr lang="en-US" altLang="ko-KR" sz="1600" dirty="0" smtClean="0"/>
          </a:p>
          <a:p>
            <a:pPr lvl="2"/>
            <a:endParaRPr lang="en-US" altLang="ko-KR" sz="1600" dirty="0"/>
          </a:p>
          <a:p>
            <a:pPr lvl="2"/>
            <a:endParaRPr lang="en-US" altLang="ko-KR" sz="1600" dirty="0" smtClean="0"/>
          </a:p>
          <a:p>
            <a:pPr lvl="2"/>
            <a:endParaRPr lang="en-US" altLang="ko-KR" sz="16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719" y="2798742"/>
            <a:ext cx="3240360" cy="141342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808" y="4293990"/>
            <a:ext cx="3672408" cy="255605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719193"/>
            <a:ext cx="3816424" cy="2603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283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201910"/>
            <a:ext cx="7560840" cy="548680"/>
          </a:xfrm>
        </p:spPr>
        <p:txBody>
          <a:bodyPr/>
          <a:lstStyle/>
          <a:p>
            <a:r>
              <a:rPr lang="en-US" altLang="ko-KR" sz="2800" dirty="0" smtClean="0"/>
              <a:t>7. </a:t>
            </a:r>
            <a:r>
              <a:rPr lang="en-US" altLang="ko-KR" sz="2800" dirty="0" err="1" smtClean="0"/>
              <a:t>Git</a:t>
            </a:r>
            <a:r>
              <a:rPr lang="en-US" altLang="ko-KR" sz="2800" dirty="0" smtClean="0"/>
              <a:t> Branch</a:t>
            </a:r>
            <a:endParaRPr lang="ko-KR" altLang="en-US" sz="28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50825" y="914227"/>
            <a:ext cx="8604448" cy="5827141"/>
          </a:xfrm>
        </p:spPr>
        <p:txBody>
          <a:bodyPr/>
          <a:lstStyle/>
          <a:p>
            <a:r>
              <a:rPr lang="en-US" altLang="ko-KR" sz="2000" dirty="0" smtClean="0"/>
              <a:t>Branch </a:t>
            </a:r>
            <a:r>
              <a:rPr lang="ko-KR" altLang="en-US" sz="2000" dirty="0" smtClean="0"/>
              <a:t>저장소를 </a:t>
            </a:r>
            <a:r>
              <a:rPr lang="en-US" altLang="ko-KR" sz="2000" dirty="0" smtClean="0"/>
              <a:t>master</a:t>
            </a:r>
            <a:r>
              <a:rPr lang="ko-KR" altLang="en-US" sz="2000" dirty="0" smtClean="0"/>
              <a:t>에 적용하기</a:t>
            </a:r>
            <a:endParaRPr lang="en-US" altLang="ko-KR" sz="2000" dirty="0" smtClean="0"/>
          </a:p>
          <a:p>
            <a:pPr lvl="1">
              <a:buFont typeface="Wingdings" panose="05000000000000000000" pitchFamily="2" charset="2"/>
              <a:buChar char="Ø"/>
            </a:pPr>
            <a:endParaRPr lang="ko-KR" altLang="en-US" sz="1600" dirty="0"/>
          </a:p>
          <a:p>
            <a:pPr marL="266700" lvl="1" indent="0">
              <a:buNone/>
            </a:pPr>
            <a:r>
              <a:rPr lang="en-US" altLang="ko-KR" sz="1600" dirty="0" smtClean="0"/>
              <a:t> </a:t>
            </a:r>
            <a:endParaRPr lang="ko-KR" altLang="en-US" sz="1600" dirty="0"/>
          </a:p>
          <a:p>
            <a:pPr lvl="2"/>
            <a:endParaRPr lang="en-US" altLang="ko-KR" sz="1600" dirty="0" smtClean="0"/>
          </a:p>
          <a:p>
            <a:pPr lvl="2"/>
            <a:endParaRPr lang="en-US" altLang="ko-KR" sz="1600" dirty="0"/>
          </a:p>
          <a:p>
            <a:pPr lvl="2"/>
            <a:endParaRPr lang="en-US" altLang="ko-KR" sz="1600" dirty="0" smtClean="0"/>
          </a:p>
          <a:p>
            <a:pPr lvl="2"/>
            <a:endParaRPr lang="en-US" altLang="ko-KR" sz="1600" dirty="0"/>
          </a:p>
          <a:p>
            <a:pPr lvl="2"/>
            <a:endParaRPr lang="en-US" altLang="ko-KR" sz="1600" dirty="0" smtClean="0"/>
          </a:p>
          <a:p>
            <a:pPr lvl="2"/>
            <a:endParaRPr lang="en-US" altLang="ko-KR" sz="1600" dirty="0"/>
          </a:p>
          <a:p>
            <a:pPr lvl="2"/>
            <a:endParaRPr lang="ko-KR" altLang="en-US" sz="1600" dirty="0"/>
          </a:p>
          <a:p>
            <a:pPr lvl="2"/>
            <a:endParaRPr lang="ko-KR" altLang="en-US" sz="1600" dirty="0"/>
          </a:p>
          <a:p>
            <a:pPr lvl="2"/>
            <a:endParaRPr lang="en-US" altLang="ko-KR" sz="1600" dirty="0" smtClean="0"/>
          </a:p>
          <a:p>
            <a:pPr marL="447675" lvl="2" indent="0">
              <a:buNone/>
            </a:pPr>
            <a:endParaRPr lang="en-US" altLang="ko-KR" sz="1600" dirty="0" smtClean="0"/>
          </a:p>
          <a:p>
            <a:pPr lvl="2"/>
            <a:endParaRPr lang="en-US" altLang="ko-KR" sz="1600" dirty="0"/>
          </a:p>
          <a:p>
            <a:pPr lvl="2"/>
            <a:endParaRPr lang="en-US" altLang="ko-KR" sz="1600" dirty="0" smtClean="0"/>
          </a:p>
          <a:p>
            <a:pPr lvl="2"/>
            <a:endParaRPr lang="en-US" altLang="ko-KR" sz="1600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825" y="1844824"/>
            <a:ext cx="4680520" cy="3906881"/>
          </a:xfrm>
          <a:prstGeom prst="rect">
            <a:avLst/>
          </a:prstGeom>
        </p:spPr>
      </p:pic>
      <p:sp>
        <p:nvSpPr>
          <p:cNvPr id="13" name="타원 12"/>
          <p:cNvSpPr/>
          <p:nvPr/>
        </p:nvSpPr>
        <p:spPr>
          <a:xfrm>
            <a:off x="250825" y="4581128"/>
            <a:ext cx="2016224" cy="62259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8018" y="4689181"/>
            <a:ext cx="3750770" cy="1029078"/>
          </a:xfrm>
          <a:prstGeom prst="rect">
            <a:avLst/>
          </a:prstGeom>
        </p:spPr>
      </p:pic>
      <p:sp>
        <p:nvSpPr>
          <p:cNvPr id="14" name="타원 13"/>
          <p:cNvSpPr/>
          <p:nvPr/>
        </p:nvSpPr>
        <p:spPr>
          <a:xfrm>
            <a:off x="5652120" y="5172153"/>
            <a:ext cx="936104" cy="54610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7824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5750" y="2742756"/>
            <a:ext cx="2900532" cy="1718683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201910"/>
            <a:ext cx="7560840" cy="548680"/>
          </a:xfrm>
        </p:spPr>
        <p:txBody>
          <a:bodyPr/>
          <a:lstStyle/>
          <a:p>
            <a:r>
              <a:rPr lang="en-US" altLang="ko-KR" sz="2800" dirty="0" smtClean="0"/>
              <a:t>1. SW</a:t>
            </a:r>
            <a:r>
              <a:rPr lang="ko-KR" altLang="en-US" sz="2800" dirty="0" smtClean="0"/>
              <a:t>실무교육을 위한 </a:t>
            </a:r>
            <a:r>
              <a:rPr lang="en-US" altLang="ko-KR" sz="2800" dirty="0" smtClean="0"/>
              <a:t>OSS</a:t>
            </a:r>
            <a:endParaRPr lang="ko-KR" altLang="en-US" sz="28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39552" y="1085503"/>
            <a:ext cx="8352928" cy="1894870"/>
          </a:xfrm>
        </p:spPr>
        <p:txBody>
          <a:bodyPr/>
          <a:lstStyle/>
          <a:p>
            <a:r>
              <a:rPr lang="en-US" altLang="ko-KR" sz="2000" dirty="0" smtClean="0"/>
              <a:t>Open Source SW(OSS) – </a:t>
            </a:r>
            <a:r>
              <a:rPr lang="ko-KR" altLang="en-US" sz="2000" dirty="0" smtClean="0"/>
              <a:t>예 </a:t>
            </a:r>
            <a:r>
              <a:rPr lang="en-US" altLang="ko-KR" sz="2000" dirty="0" smtClean="0"/>
              <a:t>(Python </a:t>
            </a:r>
            <a:r>
              <a:rPr lang="ko-KR" altLang="en-US" sz="2000" dirty="0" smtClean="0"/>
              <a:t>이용</a:t>
            </a:r>
            <a:r>
              <a:rPr lang="en-US" altLang="ko-KR" sz="2000" dirty="0" smtClean="0"/>
              <a:t>)</a:t>
            </a:r>
          </a:p>
          <a:p>
            <a:pPr lvl="1"/>
            <a:r>
              <a:rPr lang="ko-KR" altLang="en-US" sz="1600" b="0" dirty="0" smtClean="0">
                <a:solidFill>
                  <a:srgbClr val="222222"/>
                </a:solidFill>
                <a:latin typeface="+mn-ea"/>
              </a:rPr>
              <a:t>화재 및 침입자 감시 시스템</a:t>
            </a:r>
            <a:endParaRPr lang="en-US" altLang="ko-KR" sz="1600" b="0" dirty="0" smtClean="0">
              <a:solidFill>
                <a:srgbClr val="222222"/>
              </a:solidFill>
              <a:latin typeface="+mn-ea"/>
            </a:endParaRPr>
          </a:p>
          <a:p>
            <a:pPr lvl="1"/>
            <a:r>
              <a:rPr lang="ko-KR" altLang="en-US" sz="1600" b="0" dirty="0" smtClean="0">
                <a:solidFill>
                  <a:srgbClr val="222222"/>
                </a:solidFill>
                <a:latin typeface="+mn-ea"/>
              </a:rPr>
              <a:t>농기계 운전자 보호를 위한 후방 자동차 검출 장치</a:t>
            </a:r>
            <a:endParaRPr lang="en-US" altLang="ko-KR" sz="1600" b="0" dirty="0" smtClean="0">
              <a:solidFill>
                <a:srgbClr val="222222"/>
              </a:solidFill>
              <a:latin typeface="+mn-ea"/>
            </a:endParaRPr>
          </a:p>
          <a:p>
            <a:pPr lvl="1"/>
            <a:r>
              <a:rPr lang="ko-KR" altLang="en-US" sz="1600" b="0" dirty="0" err="1" smtClean="0">
                <a:solidFill>
                  <a:srgbClr val="222222"/>
                </a:solidFill>
                <a:latin typeface="+mn-ea"/>
              </a:rPr>
              <a:t>딥러닝을</a:t>
            </a:r>
            <a:r>
              <a:rPr lang="ko-KR" altLang="en-US" sz="1600" b="0" dirty="0" smtClean="0">
                <a:solidFill>
                  <a:srgbClr val="222222"/>
                </a:solidFill>
                <a:latin typeface="+mn-ea"/>
              </a:rPr>
              <a:t> 소형화 시스템에 적용 </a:t>
            </a:r>
            <a:r>
              <a:rPr lang="en-US" altLang="ko-KR" sz="1600" b="0" dirty="0" smtClean="0">
                <a:solidFill>
                  <a:srgbClr val="222222"/>
                </a:solidFill>
                <a:latin typeface="+mn-ea"/>
              </a:rPr>
              <a:t>– </a:t>
            </a:r>
            <a:r>
              <a:rPr lang="ko-KR" altLang="en-US" sz="1600" b="0" dirty="0" smtClean="0">
                <a:solidFill>
                  <a:srgbClr val="222222"/>
                </a:solidFill>
                <a:latin typeface="+mn-ea"/>
              </a:rPr>
              <a:t>물체 검출에 사용</a:t>
            </a:r>
            <a:endParaRPr lang="en-US" altLang="ko-KR" sz="1600" b="0" dirty="0">
              <a:solidFill>
                <a:srgbClr val="222222"/>
              </a:solidFill>
              <a:latin typeface="+mn-ea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115616" y="3789040"/>
            <a:ext cx="648072" cy="50405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 fontScale="92500" lnSpcReduction="20000"/>
          </a:bodyPr>
          <a:lstStyle/>
          <a:p>
            <a:endParaRPr lang="ko-KR" altLang="en-US" sz="3600" dirty="0" smtClean="0"/>
          </a:p>
        </p:txBody>
      </p:sp>
      <p:grpSp>
        <p:nvGrpSpPr>
          <p:cNvPr id="10" name="그룹 9"/>
          <p:cNvGrpSpPr/>
          <p:nvPr/>
        </p:nvGrpSpPr>
        <p:grpSpPr>
          <a:xfrm>
            <a:off x="674714" y="4671639"/>
            <a:ext cx="4329334" cy="2069729"/>
            <a:chOff x="1226593" y="1772816"/>
            <a:chExt cx="6873799" cy="3727883"/>
          </a:xfrm>
        </p:grpSpPr>
        <p:pic>
          <p:nvPicPr>
            <p:cNvPr id="11" name="Picture 1" descr="F:\연구과제신청\2018\농진청\실험영상및동영상\20190116_104231.jp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555776" y="2276872"/>
              <a:ext cx="4104456" cy="3078342"/>
            </a:xfrm>
            <a:prstGeom prst="rect">
              <a:avLst/>
            </a:prstGeom>
            <a:noFill/>
          </p:spPr>
        </p:pic>
        <p:sp>
          <p:nvSpPr>
            <p:cNvPr id="12" name="모서리가 둥근 사각형 설명선 11"/>
            <p:cNvSpPr/>
            <p:nvPr/>
          </p:nvSpPr>
          <p:spPr>
            <a:xfrm>
              <a:off x="1226593" y="4437112"/>
              <a:ext cx="1728993" cy="1063587"/>
            </a:xfrm>
            <a:prstGeom prst="wedgeRoundRectCallout">
              <a:avLst>
                <a:gd name="adj1" fmla="val 90151"/>
                <a:gd name="adj2" fmla="val -58396"/>
                <a:gd name="adj3" fmla="val 16667"/>
              </a:avLst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r>
                <a:rPr lang="ko-KR" altLang="en-US" sz="1050" dirty="0" smtClean="0">
                  <a:solidFill>
                    <a:schemeClr val="tx1"/>
                  </a:solidFill>
                  <a:latin typeface="+mn-ea"/>
                </a:rPr>
                <a:t>화물칸 분리를 위한 연결 </a:t>
              </a:r>
              <a:r>
                <a:rPr lang="ko-KR" altLang="en-US" sz="1050" dirty="0" err="1" smtClean="0">
                  <a:solidFill>
                    <a:schemeClr val="tx1"/>
                  </a:solidFill>
                  <a:latin typeface="+mn-ea"/>
                </a:rPr>
                <a:t>컨넥터</a:t>
              </a:r>
              <a:r>
                <a:rPr lang="ko-KR" altLang="en-US" sz="1050" dirty="0" smtClean="0">
                  <a:solidFill>
                    <a:schemeClr val="tx1"/>
                  </a:solidFill>
                  <a:latin typeface="+mn-ea"/>
                </a:rPr>
                <a:t> 사용</a:t>
              </a:r>
              <a:endParaRPr lang="ko-KR" altLang="en-US" sz="1050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13" name="타원 12"/>
            <p:cNvSpPr/>
            <p:nvPr/>
          </p:nvSpPr>
          <p:spPr>
            <a:xfrm>
              <a:off x="3419872" y="4653136"/>
              <a:ext cx="648072" cy="648072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모서리가 둥근 사각형 설명선 13"/>
            <p:cNvSpPr/>
            <p:nvPr/>
          </p:nvSpPr>
          <p:spPr>
            <a:xfrm>
              <a:off x="4716016" y="4725144"/>
              <a:ext cx="2016224" cy="504056"/>
            </a:xfrm>
            <a:prstGeom prst="wedgeRoundRectCallout">
              <a:avLst>
                <a:gd name="adj1" fmla="val -77890"/>
                <a:gd name="adj2" fmla="val -1958"/>
                <a:gd name="adj3" fmla="val 16667"/>
              </a:avLst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r>
                <a:rPr lang="ko-KR" altLang="en-US" sz="1050" dirty="0" smtClean="0">
                  <a:solidFill>
                    <a:schemeClr val="tx1"/>
                  </a:solidFill>
                  <a:latin typeface="+mn-ea"/>
                </a:rPr>
                <a:t>배터리 연결부분</a:t>
              </a:r>
              <a:endParaRPr lang="ko-KR" altLang="en-US" sz="1050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15" name="모서리가 둥근 사각형 설명선 14"/>
            <p:cNvSpPr/>
            <p:nvPr/>
          </p:nvSpPr>
          <p:spPr>
            <a:xfrm>
              <a:off x="5940152" y="3933056"/>
              <a:ext cx="1728192" cy="504056"/>
            </a:xfrm>
            <a:prstGeom prst="wedgeRoundRectCallout">
              <a:avLst>
                <a:gd name="adj1" fmla="val -102953"/>
                <a:gd name="adj2" fmla="val -85979"/>
                <a:gd name="adj3" fmla="val 16667"/>
              </a:avLst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r>
                <a:rPr lang="ko-KR" altLang="en-US" sz="1050" dirty="0" smtClean="0">
                  <a:solidFill>
                    <a:schemeClr val="tx1"/>
                  </a:solidFill>
                  <a:latin typeface="+mn-ea"/>
                </a:rPr>
                <a:t>전방 디바이스</a:t>
              </a:r>
              <a:endParaRPr lang="ko-KR" altLang="en-US" sz="1050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16" name="모서리가 둥근 사각형 설명선 15"/>
            <p:cNvSpPr/>
            <p:nvPr/>
          </p:nvSpPr>
          <p:spPr>
            <a:xfrm>
              <a:off x="6372200" y="2276872"/>
              <a:ext cx="1728192" cy="504056"/>
            </a:xfrm>
            <a:prstGeom prst="wedgeRoundRectCallout">
              <a:avLst>
                <a:gd name="adj1" fmla="val -75105"/>
                <a:gd name="adj2" fmla="val 133621"/>
                <a:gd name="adj3" fmla="val 16667"/>
              </a:avLst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r>
                <a:rPr lang="ko-KR" altLang="en-US" sz="1050" smtClean="0">
                  <a:solidFill>
                    <a:schemeClr val="tx1"/>
                  </a:solidFill>
                  <a:latin typeface="+mn-ea"/>
                </a:rPr>
                <a:t>후방 </a:t>
              </a:r>
              <a:r>
                <a:rPr lang="ko-KR" altLang="en-US" sz="1050" dirty="0" smtClean="0">
                  <a:solidFill>
                    <a:schemeClr val="tx1"/>
                  </a:solidFill>
                  <a:latin typeface="+mn-ea"/>
                </a:rPr>
                <a:t>디바이스</a:t>
              </a:r>
              <a:endParaRPr lang="ko-KR" altLang="en-US" sz="1050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17" name="모서리가 둥근 사각형 설명선 16"/>
            <p:cNvSpPr/>
            <p:nvPr/>
          </p:nvSpPr>
          <p:spPr>
            <a:xfrm>
              <a:off x="4283968" y="1772816"/>
              <a:ext cx="1728192" cy="504056"/>
            </a:xfrm>
            <a:prstGeom prst="wedgeRoundRectCallout">
              <a:avLst>
                <a:gd name="adj1" fmla="val -75105"/>
                <a:gd name="adj2" fmla="val 133621"/>
                <a:gd name="adj3" fmla="val 16667"/>
              </a:avLst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r>
                <a:rPr lang="ko-KR" altLang="en-US" sz="1050" dirty="0" smtClean="0">
                  <a:solidFill>
                    <a:schemeClr val="tx1"/>
                  </a:solidFill>
                  <a:latin typeface="+mn-ea"/>
                </a:rPr>
                <a:t>후방 디바이스</a:t>
              </a:r>
              <a:endParaRPr lang="ko-KR" altLang="en-US" sz="1050" dirty="0">
                <a:solidFill>
                  <a:schemeClr val="tx1"/>
                </a:solidFill>
                <a:latin typeface="+mn-ea"/>
              </a:endParaRPr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5185460" y="4689919"/>
            <a:ext cx="3672408" cy="2051449"/>
            <a:chOff x="107504" y="1412776"/>
            <a:chExt cx="5256584" cy="2232248"/>
          </a:xfrm>
        </p:grpSpPr>
        <p:pic>
          <p:nvPicPr>
            <p:cNvPr id="19" name="_x308486208" descr="EMB000032382be7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547664" y="1844824"/>
              <a:ext cx="2818329" cy="1800200"/>
            </a:xfrm>
            <a:prstGeom prst="rect">
              <a:avLst/>
            </a:prstGeom>
            <a:noFill/>
          </p:spPr>
        </p:pic>
        <p:sp>
          <p:nvSpPr>
            <p:cNvPr id="20" name="모서리가 둥근 사각형 설명선 19"/>
            <p:cNvSpPr/>
            <p:nvPr/>
          </p:nvSpPr>
          <p:spPr>
            <a:xfrm>
              <a:off x="4139952" y="1412776"/>
              <a:ext cx="1224136" cy="360040"/>
            </a:xfrm>
            <a:prstGeom prst="wedgeRoundRectCallout">
              <a:avLst>
                <a:gd name="adj1" fmla="val -39769"/>
                <a:gd name="adj2" fmla="val 134682"/>
                <a:gd name="adj3" fmla="val 16667"/>
              </a:avLst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smtClean="0">
                  <a:solidFill>
                    <a:schemeClr val="tx1"/>
                  </a:solidFill>
                  <a:latin typeface="+mn-ea"/>
                </a:rPr>
                <a:t>카메라</a:t>
              </a:r>
              <a:endParaRPr lang="ko-KR" altLang="en-US" sz="1200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21" name="모서리가 둥근 사각형 설명선 20"/>
            <p:cNvSpPr/>
            <p:nvPr/>
          </p:nvSpPr>
          <p:spPr>
            <a:xfrm>
              <a:off x="3707904" y="2492896"/>
              <a:ext cx="1224136" cy="360040"/>
            </a:xfrm>
            <a:prstGeom prst="wedgeRoundRectCallout">
              <a:avLst>
                <a:gd name="adj1" fmla="val -39769"/>
                <a:gd name="adj2" fmla="val 134682"/>
                <a:gd name="adj3" fmla="val 16667"/>
              </a:avLst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err="1" smtClean="0">
                  <a:solidFill>
                    <a:schemeClr val="tx1"/>
                  </a:solidFill>
                  <a:latin typeface="+mn-ea"/>
                </a:rPr>
                <a:t>Movidius</a:t>
              </a:r>
              <a:endParaRPr lang="ko-KR" altLang="en-US" sz="1200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22" name="모서리가 둥근 사각형 설명선 21"/>
            <p:cNvSpPr/>
            <p:nvPr/>
          </p:nvSpPr>
          <p:spPr>
            <a:xfrm>
              <a:off x="107504" y="2060848"/>
              <a:ext cx="1656184" cy="360040"/>
            </a:xfrm>
            <a:prstGeom prst="wedgeRoundRectCallout">
              <a:avLst>
                <a:gd name="adj1" fmla="val 57868"/>
                <a:gd name="adj2" fmla="val 86562"/>
                <a:gd name="adj3" fmla="val 16667"/>
              </a:avLst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err="1" smtClean="0">
                  <a:solidFill>
                    <a:schemeClr val="tx1"/>
                  </a:solidFill>
                  <a:latin typeface="+mn-ea"/>
                </a:rPr>
                <a:t>라즈베리파이</a:t>
              </a:r>
              <a:endParaRPr lang="ko-KR" altLang="en-US" sz="1200" dirty="0">
                <a:solidFill>
                  <a:schemeClr val="tx1"/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98488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201910"/>
            <a:ext cx="7560840" cy="548680"/>
          </a:xfrm>
        </p:spPr>
        <p:txBody>
          <a:bodyPr/>
          <a:lstStyle/>
          <a:p>
            <a:r>
              <a:rPr lang="en-US" altLang="ko-KR" sz="2800" dirty="0" smtClean="0"/>
              <a:t>7. </a:t>
            </a:r>
            <a:r>
              <a:rPr lang="en-US" altLang="ko-KR" sz="2800" dirty="0" err="1" smtClean="0"/>
              <a:t>Git</a:t>
            </a:r>
            <a:r>
              <a:rPr lang="en-US" altLang="ko-KR" sz="2800" dirty="0" smtClean="0"/>
              <a:t> Branch</a:t>
            </a:r>
            <a:endParaRPr lang="ko-KR" altLang="en-US" sz="28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50825" y="914227"/>
            <a:ext cx="8604448" cy="5827141"/>
          </a:xfrm>
        </p:spPr>
        <p:txBody>
          <a:bodyPr/>
          <a:lstStyle/>
          <a:p>
            <a:r>
              <a:rPr lang="en-US" altLang="ko-KR" sz="2000" dirty="0" smtClean="0"/>
              <a:t>Branch </a:t>
            </a:r>
            <a:r>
              <a:rPr lang="ko-KR" altLang="en-US" sz="2000" dirty="0" smtClean="0"/>
              <a:t>저장소를 </a:t>
            </a:r>
            <a:r>
              <a:rPr lang="en-US" altLang="ko-KR" sz="2000" dirty="0" smtClean="0"/>
              <a:t>master</a:t>
            </a:r>
            <a:r>
              <a:rPr lang="ko-KR" altLang="en-US" sz="2000" dirty="0" smtClean="0"/>
              <a:t>에 적용하기</a:t>
            </a:r>
            <a:endParaRPr lang="en-US" altLang="ko-KR" sz="2000" dirty="0" smtClean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</a:t>
            </a:r>
            <a:endParaRPr lang="ko-KR" altLang="en-US" sz="1600" dirty="0"/>
          </a:p>
          <a:p>
            <a:pPr lvl="2"/>
            <a:endParaRPr lang="en-US" altLang="ko-KR" sz="1600" dirty="0" smtClean="0"/>
          </a:p>
          <a:p>
            <a:pPr lvl="2"/>
            <a:endParaRPr lang="en-US" altLang="ko-KR" sz="1600" dirty="0"/>
          </a:p>
          <a:p>
            <a:pPr lvl="2"/>
            <a:endParaRPr lang="en-US" altLang="ko-KR" sz="1600" dirty="0" smtClean="0"/>
          </a:p>
          <a:p>
            <a:pPr lvl="2"/>
            <a:endParaRPr lang="en-US" altLang="ko-KR" sz="1600" dirty="0"/>
          </a:p>
          <a:p>
            <a:pPr lvl="2"/>
            <a:endParaRPr lang="en-US" altLang="ko-KR" sz="1600" dirty="0" smtClean="0"/>
          </a:p>
          <a:p>
            <a:pPr lvl="2"/>
            <a:endParaRPr lang="en-US" altLang="ko-KR" sz="1600" dirty="0"/>
          </a:p>
          <a:p>
            <a:pPr lvl="2"/>
            <a:endParaRPr lang="ko-KR" altLang="en-US" sz="1600" dirty="0"/>
          </a:p>
          <a:p>
            <a:pPr lvl="2"/>
            <a:endParaRPr lang="ko-KR" altLang="en-US" sz="1600" dirty="0"/>
          </a:p>
          <a:p>
            <a:pPr lvl="2"/>
            <a:endParaRPr lang="en-US" altLang="ko-KR" sz="1600" dirty="0" smtClean="0"/>
          </a:p>
          <a:p>
            <a:pPr marL="447675" lvl="2" indent="0">
              <a:buNone/>
            </a:pPr>
            <a:endParaRPr lang="en-US" altLang="ko-KR" sz="1600" dirty="0" smtClean="0"/>
          </a:p>
          <a:p>
            <a:pPr lvl="2"/>
            <a:endParaRPr lang="en-US" altLang="ko-KR" sz="1600" dirty="0"/>
          </a:p>
          <a:p>
            <a:pPr lvl="2"/>
            <a:endParaRPr lang="en-US" altLang="ko-KR" sz="1600" dirty="0" smtClean="0"/>
          </a:p>
          <a:p>
            <a:pPr lvl="2"/>
            <a:endParaRPr lang="en-US" altLang="ko-KR" sz="16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412776"/>
            <a:ext cx="6101220" cy="237626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6077" y="4149080"/>
            <a:ext cx="6895207" cy="2430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842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201910"/>
            <a:ext cx="7560840" cy="548680"/>
          </a:xfrm>
        </p:spPr>
        <p:txBody>
          <a:bodyPr/>
          <a:lstStyle/>
          <a:p>
            <a:r>
              <a:rPr lang="en-US" altLang="ko-KR" sz="2800" dirty="0" smtClean="0"/>
              <a:t>7. </a:t>
            </a:r>
            <a:r>
              <a:rPr lang="en-US" altLang="ko-KR" sz="2800" dirty="0" err="1" smtClean="0"/>
              <a:t>Git</a:t>
            </a:r>
            <a:r>
              <a:rPr lang="en-US" altLang="ko-KR" sz="2800" dirty="0" smtClean="0"/>
              <a:t> Branch</a:t>
            </a:r>
            <a:endParaRPr lang="ko-KR" altLang="en-US" sz="28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50825" y="914227"/>
            <a:ext cx="8604448" cy="5827141"/>
          </a:xfrm>
        </p:spPr>
        <p:txBody>
          <a:bodyPr/>
          <a:lstStyle/>
          <a:p>
            <a:r>
              <a:rPr lang="en-US" altLang="ko-KR" sz="2000" dirty="0" smtClean="0"/>
              <a:t>Branch </a:t>
            </a:r>
            <a:r>
              <a:rPr lang="ko-KR" altLang="en-US" sz="2000" dirty="0" smtClean="0"/>
              <a:t>삭제</a:t>
            </a:r>
            <a:endParaRPr lang="en-US" altLang="ko-KR" sz="2000" dirty="0" smtClean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ko-KR" sz="1600" dirty="0"/>
              <a:t> </a:t>
            </a:r>
            <a:r>
              <a:rPr lang="en-US" altLang="ko-KR" sz="1600" dirty="0"/>
              <a:t>merge </a:t>
            </a:r>
            <a:r>
              <a:rPr lang="ko-KR" altLang="en-US" sz="1600" dirty="0"/>
              <a:t>작업이 끝난 </a:t>
            </a:r>
            <a:r>
              <a:rPr lang="en-US" altLang="ko-KR" sz="1600" dirty="0"/>
              <a:t>local</a:t>
            </a:r>
            <a:r>
              <a:rPr lang="ko-KR" altLang="en-US" sz="1600" dirty="0"/>
              <a:t>의 </a:t>
            </a:r>
            <a:r>
              <a:rPr lang="en-US" altLang="ko-KR" sz="1600" dirty="0" err="1"/>
              <a:t>Branch_test</a:t>
            </a:r>
            <a:r>
              <a:rPr lang="en-US" altLang="ko-KR" sz="1600" dirty="0"/>
              <a:t> branch</a:t>
            </a:r>
            <a:r>
              <a:rPr lang="ko-KR" altLang="en-US" sz="1600" dirty="0"/>
              <a:t>를 삭제하기 위해서는</a:t>
            </a:r>
            <a:r>
              <a:rPr lang="en-US" altLang="ko-KR" sz="1600" dirty="0"/>
              <a:t>, </a:t>
            </a:r>
            <a:r>
              <a:rPr lang="ko-KR" altLang="en-US" sz="1600" dirty="0"/>
              <a:t>다른 </a:t>
            </a:r>
            <a:r>
              <a:rPr lang="en-US" altLang="ko-KR" sz="1600" dirty="0"/>
              <a:t>branch</a:t>
            </a:r>
            <a:r>
              <a:rPr lang="ko-KR" altLang="en-US" sz="1600" dirty="0"/>
              <a:t>로 </a:t>
            </a:r>
            <a:r>
              <a:rPr lang="en-US" altLang="ko-KR" sz="1600" dirty="0"/>
              <a:t>checkout </a:t>
            </a:r>
            <a:r>
              <a:rPr lang="ko-KR" altLang="en-US" sz="1600" dirty="0"/>
              <a:t>후</a:t>
            </a:r>
            <a:r>
              <a:rPr lang="en-US" altLang="ko-KR" sz="1600" dirty="0"/>
              <a:t>, </a:t>
            </a:r>
            <a:r>
              <a:rPr lang="en-US" altLang="ko-KR" sz="1600" dirty="0" err="1"/>
              <a:t>Branch_test</a:t>
            </a:r>
            <a:r>
              <a:rPr lang="en-US" altLang="ko-KR" sz="1600" dirty="0"/>
              <a:t> branch</a:t>
            </a:r>
            <a:r>
              <a:rPr lang="ko-KR" altLang="en-US" sz="1600" dirty="0"/>
              <a:t>를 삭제해 주어야 </a:t>
            </a:r>
            <a:r>
              <a:rPr lang="ko-KR" altLang="en-US" sz="1600" dirty="0" smtClean="0"/>
              <a:t>한다</a:t>
            </a:r>
            <a:r>
              <a:rPr lang="en-US" altLang="ko-KR" sz="1600" dirty="0" smtClean="0"/>
              <a:t>.</a:t>
            </a:r>
          </a:p>
          <a:p>
            <a:pPr lvl="2"/>
            <a:r>
              <a:rPr lang="en-US" altLang="ko-KR" sz="1600" dirty="0" smtClean="0"/>
              <a:t>“</a:t>
            </a:r>
            <a:r>
              <a:rPr lang="en-US" altLang="ko-KR" sz="1600" dirty="0" err="1" smtClean="0"/>
              <a:t>git</a:t>
            </a:r>
            <a:r>
              <a:rPr lang="en-US" altLang="ko-KR" sz="1600" dirty="0" smtClean="0"/>
              <a:t> </a:t>
            </a:r>
            <a:r>
              <a:rPr lang="en-US" altLang="ko-KR" sz="1600" dirty="0"/>
              <a:t>checkout </a:t>
            </a:r>
            <a:r>
              <a:rPr lang="en-US" altLang="ko-KR" sz="1600" dirty="0" smtClean="0"/>
              <a:t>master”</a:t>
            </a:r>
            <a:endParaRPr lang="en-US" altLang="ko-KR" sz="1600" dirty="0"/>
          </a:p>
          <a:p>
            <a:pPr lvl="2"/>
            <a:r>
              <a:rPr lang="en-US" altLang="ko-KR" sz="1600" dirty="0" smtClean="0"/>
              <a:t>“</a:t>
            </a:r>
            <a:r>
              <a:rPr lang="en-US" altLang="ko-KR" sz="1600" dirty="0" err="1" smtClean="0"/>
              <a:t>git</a:t>
            </a:r>
            <a:r>
              <a:rPr lang="en-US" altLang="ko-KR" sz="1600" dirty="0" smtClean="0"/>
              <a:t> </a:t>
            </a:r>
            <a:r>
              <a:rPr lang="en-US" altLang="ko-KR" sz="1600" dirty="0"/>
              <a:t>branch --delete </a:t>
            </a:r>
            <a:r>
              <a:rPr lang="en-US" altLang="ko-KR" sz="1600" dirty="0" err="1"/>
              <a:t>Branch_test</a:t>
            </a:r>
            <a:r>
              <a:rPr lang="en-US" altLang="ko-KR" sz="1600" dirty="0"/>
              <a:t> </a:t>
            </a:r>
            <a:r>
              <a:rPr lang="en-US" altLang="ko-KR" sz="1600" dirty="0" smtClean="0"/>
              <a:t>“</a:t>
            </a:r>
            <a:endParaRPr lang="en-US" altLang="ko-KR" sz="1600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ko-KR" sz="1600" dirty="0"/>
              <a:t> </a:t>
            </a:r>
            <a:r>
              <a:rPr lang="ko-KR" altLang="en-US" sz="1600" dirty="0"/>
              <a:t>작업된 사항이나 </a:t>
            </a:r>
            <a:r>
              <a:rPr lang="en-US" altLang="ko-KR" sz="1600" dirty="0"/>
              <a:t>commit </a:t>
            </a:r>
            <a:r>
              <a:rPr lang="ko-KR" altLang="en-US" sz="1600" dirty="0"/>
              <a:t>한 이력이 남아있는 경우</a:t>
            </a:r>
            <a:r>
              <a:rPr lang="en-US" altLang="ko-KR" sz="1600" dirty="0"/>
              <a:t>, </a:t>
            </a:r>
            <a:r>
              <a:rPr lang="ko-KR" altLang="en-US" sz="1600" dirty="0"/>
              <a:t>해당 </a:t>
            </a:r>
            <a:r>
              <a:rPr lang="en-US" altLang="ko-KR" sz="1600" dirty="0"/>
              <a:t>command</a:t>
            </a:r>
            <a:r>
              <a:rPr lang="ko-KR" altLang="en-US" sz="1600" dirty="0"/>
              <a:t>로 </a:t>
            </a:r>
            <a:r>
              <a:rPr lang="en-US" altLang="ko-KR" sz="1600" dirty="0"/>
              <a:t>branch</a:t>
            </a:r>
            <a:r>
              <a:rPr lang="ko-KR" altLang="en-US" sz="1600" dirty="0"/>
              <a:t>가 삭제되지 않는 </a:t>
            </a:r>
            <a:r>
              <a:rPr lang="ko-KR" altLang="en-US" sz="1600" dirty="0" smtClean="0"/>
              <a:t>경우 </a:t>
            </a:r>
            <a:r>
              <a:rPr lang="en-US" altLang="ko-KR" sz="1600" dirty="0" smtClean="0">
                <a:sym typeface="Wingdings" panose="05000000000000000000" pitchFamily="2" charset="2"/>
              </a:rPr>
              <a:t> </a:t>
            </a:r>
            <a:r>
              <a:rPr lang="ko-KR" altLang="en-US" sz="1600" dirty="0"/>
              <a:t>강제로 </a:t>
            </a:r>
            <a:r>
              <a:rPr lang="en-US" altLang="ko-KR" sz="1600" dirty="0"/>
              <a:t>branch</a:t>
            </a:r>
            <a:r>
              <a:rPr lang="ko-KR" altLang="en-US" sz="1600" dirty="0"/>
              <a:t>를 삭제</a:t>
            </a:r>
          </a:p>
          <a:p>
            <a:pPr lvl="2"/>
            <a:r>
              <a:rPr lang="en-US" altLang="ko-KR" sz="1600" dirty="0" smtClean="0"/>
              <a:t>“</a:t>
            </a:r>
            <a:r>
              <a:rPr lang="en-US" altLang="ko-KR" sz="1600" dirty="0" err="1" smtClean="0"/>
              <a:t>git</a:t>
            </a:r>
            <a:r>
              <a:rPr lang="en-US" altLang="ko-KR" sz="1600" dirty="0" smtClean="0"/>
              <a:t> </a:t>
            </a:r>
            <a:r>
              <a:rPr lang="en-US" altLang="ko-KR" sz="1600" dirty="0"/>
              <a:t>branch -D </a:t>
            </a:r>
            <a:r>
              <a:rPr lang="en-US" altLang="ko-KR" sz="1600" dirty="0" err="1"/>
              <a:t>Branch_test</a:t>
            </a:r>
            <a:r>
              <a:rPr lang="en-US" altLang="ko-KR" sz="1600" dirty="0"/>
              <a:t> </a:t>
            </a:r>
            <a:r>
              <a:rPr lang="en-US" altLang="ko-KR" sz="1600" dirty="0" smtClean="0"/>
              <a:t>“</a:t>
            </a:r>
            <a:endParaRPr lang="en-US" altLang="ko-KR" sz="1600" dirty="0"/>
          </a:p>
          <a:p>
            <a:pPr lvl="2"/>
            <a:r>
              <a:rPr lang="en-US" altLang="ko-KR" sz="1600" dirty="0" smtClean="0"/>
              <a:t> </a:t>
            </a:r>
            <a:r>
              <a:rPr lang="ko-KR" altLang="en-US" sz="1600" dirty="0" smtClean="0"/>
              <a:t>이 경우</a:t>
            </a:r>
            <a:r>
              <a:rPr lang="en-US" altLang="ko-KR" sz="1600" dirty="0" smtClean="0"/>
              <a:t>, local</a:t>
            </a:r>
            <a:r>
              <a:rPr lang="ko-KR" altLang="en-US" sz="1600" dirty="0" smtClean="0"/>
              <a:t>은 삭제 되었으나 </a:t>
            </a:r>
            <a:r>
              <a:rPr lang="en-US" altLang="ko-KR" sz="1600" dirty="0" smtClean="0"/>
              <a:t>remote</a:t>
            </a:r>
            <a:r>
              <a:rPr lang="ko-KR" altLang="en-US" sz="1600" dirty="0" smtClean="0"/>
              <a:t>는 삭제되지 않았음</a:t>
            </a:r>
            <a:r>
              <a:rPr lang="en-US" altLang="ko-KR" sz="1600" dirty="0" smtClean="0"/>
              <a:t>. </a:t>
            </a:r>
            <a:r>
              <a:rPr lang="ko-KR" altLang="en-US" sz="1600" dirty="0" smtClean="0"/>
              <a:t>추가 명령어</a:t>
            </a:r>
            <a:endParaRPr lang="en-US" altLang="ko-KR" sz="1600" dirty="0" smtClean="0"/>
          </a:p>
          <a:p>
            <a:pPr lvl="2"/>
            <a:r>
              <a:rPr lang="en-US" altLang="ko-KR" sz="1600" dirty="0" smtClean="0"/>
              <a:t>“</a:t>
            </a:r>
            <a:r>
              <a:rPr lang="en-US" altLang="ko-KR" sz="1600" dirty="0" err="1" smtClean="0"/>
              <a:t>git</a:t>
            </a:r>
            <a:r>
              <a:rPr lang="en-US" altLang="ko-KR" sz="1600" dirty="0" smtClean="0"/>
              <a:t> </a:t>
            </a:r>
            <a:r>
              <a:rPr lang="en-US" altLang="ko-KR" sz="1600" dirty="0"/>
              <a:t>push origin :</a:t>
            </a:r>
            <a:r>
              <a:rPr lang="en-US" altLang="ko-KR" sz="1600" dirty="0" err="1" smtClean="0"/>
              <a:t>Branch_test</a:t>
            </a:r>
            <a:r>
              <a:rPr lang="en-US" altLang="ko-KR" sz="1600" dirty="0" smtClean="0"/>
              <a:t>”</a:t>
            </a:r>
            <a:endParaRPr lang="en-US" altLang="ko-KR" sz="1600" dirty="0"/>
          </a:p>
          <a:p>
            <a:pPr lvl="2"/>
            <a:endParaRPr lang="en-US" altLang="ko-KR" sz="1600" dirty="0" smtClean="0"/>
          </a:p>
          <a:p>
            <a:pPr lvl="1">
              <a:buFont typeface="Wingdings" panose="05000000000000000000" pitchFamily="2" charset="2"/>
              <a:buChar char="Ø"/>
            </a:pPr>
            <a:endParaRPr lang="en-US" altLang="ko-KR" sz="1600" dirty="0"/>
          </a:p>
          <a:p>
            <a:pPr lvl="1">
              <a:buFont typeface="Wingdings" panose="05000000000000000000" pitchFamily="2" charset="2"/>
              <a:buChar char="Ø"/>
            </a:pPr>
            <a:endParaRPr lang="ko-KR" altLang="en-US" sz="16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4373020"/>
            <a:ext cx="4968552" cy="81009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2239" y="4293096"/>
            <a:ext cx="2620701" cy="2321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866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201910"/>
            <a:ext cx="7560840" cy="548680"/>
          </a:xfrm>
        </p:spPr>
        <p:txBody>
          <a:bodyPr/>
          <a:lstStyle/>
          <a:p>
            <a:r>
              <a:rPr lang="en-US" altLang="ko-KR" sz="2800" dirty="0"/>
              <a:t>5</a:t>
            </a:r>
            <a:r>
              <a:rPr lang="en-US" altLang="ko-KR" sz="2800" dirty="0" smtClean="0"/>
              <a:t>. </a:t>
            </a:r>
            <a:r>
              <a:rPr lang="ko-KR" altLang="en-US" sz="2800" dirty="0" smtClean="0"/>
              <a:t>질의</a:t>
            </a:r>
            <a:r>
              <a:rPr lang="en-US" altLang="ko-KR" sz="2800" dirty="0" smtClean="0"/>
              <a:t> </a:t>
            </a:r>
            <a:endParaRPr lang="ko-KR" altLang="en-US" sz="2800" dirty="0"/>
          </a:p>
        </p:txBody>
      </p:sp>
      <p:sp>
        <p:nvSpPr>
          <p:cNvPr id="22" name="TextBox 21"/>
          <p:cNvSpPr txBox="1"/>
          <p:nvPr/>
        </p:nvSpPr>
        <p:spPr>
          <a:xfrm>
            <a:off x="1331640" y="2708920"/>
            <a:ext cx="680249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dirty="0" smtClean="0"/>
              <a:t>감사합니다</a:t>
            </a:r>
            <a:r>
              <a:rPr lang="en-US" altLang="ko-KR" sz="6000" dirty="0" smtClean="0"/>
              <a:t>.</a:t>
            </a:r>
          </a:p>
          <a:p>
            <a:pPr algn="ctr"/>
            <a:r>
              <a:rPr lang="en-US" altLang="ko-KR" sz="6000" dirty="0" smtClean="0"/>
              <a:t>Q &amp; A</a:t>
            </a:r>
            <a:endParaRPr lang="ko-KR" altLang="en-US" sz="6000" dirty="0"/>
          </a:p>
        </p:txBody>
      </p:sp>
    </p:spTree>
    <p:extLst>
      <p:ext uri="{BB962C8B-B14F-4D97-AF65-F5344CB8AC3E}">
        <p14:creationId xmlns:p14="http://schemas.microsoft.com/office/powerpoint/2010/main" val="1761395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201910"/>
            <a:ext cx="7560840" cy="548680"/>
          </a:xfrm>
        </p:spPr>
        <p:txBody>
          <a:bodyPr/>
          <a:lstStyle/>
          <a:p>
            <a:r>
              <a:rPr lang="en-US" altLang="ko-KR" sz="2800" dirty="0" smtClean="0"/>
              <a:t>1. SW</a:t>
            </a:r>
            <a:r>
              <a:rPr lang="ko-KR" altLang="en-US" sz="2800" dirty="0" smtClean="0"/>
              <a:t>실무교육을 위한 </a:t>
            </a:r>
            <a:r>
              <a:rPr lang="en-US" altLang="ko-KR" sz="2800" dirty="0" smtClean="0"/>
              <a:t>OSS</a:t>
            </a:r>
            <a:endParaRPr lang="ko-KR" altLang="en-US" sz="28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39552" y="1085502"/>
            <a:ext cx="8352928" cy="5655865"/>
          </a:xfrm>
        </p:spPr>
        <p:txBody>
          <a:bodyPr/>
          <a:lstStyle/>
          <a:p>
            <a:r>
              <a:rPr lang="en-US" altLang="ko-KR" sz="2000" dirty="0" smtClean="0"/>
              <a:t>Open Source SW(OSS)</a:t>
            </a:r>
          </a:p>
          <a:p>
            <a:pPr lvl="1"/>
            <a:r>
              <a:rPr lang="en-US" altLang="ko-KR" sz="1600" dirty="0" smtClean="0">
                <a:solidFill>
                  <a:srgbClr val="222222"/>
                </a:solidFill>
                <a:latin typeface="+mn-ea"/>
              </a:rPr>
              <a:t>OSS </a:t>
            </a:r>
            <a:r>
              <a:rPr lang="ko-KR" altLang="en-US" sz="1600" dirty="0" smtClean="0">
                <a:solidFill>
                  <a:srgbClr val="222222"/>
                </a:solidFill>
                <a:latin typeface="+mn-ea"/>
              </a:rPr>
              <a:t>확장 </a:t>
            </a:r>
            <a:r>
              <a:rPr lang="en-US" altLang="ko-KR" sz="1600" dirty="0" smtClean="0">
                <a:solidFill>
                  <a:srgbClr val="222222"/>
                </a:solidFill>
                <a:latin typeface="+mn-ea"/>
              </a:rPr>
              <a:t>– </a:t>
            </a:r>
            <a:r>
              <a:rPr lang="ko-KR" altLang="en-US" sz="1600" dirty="0" err="1" smtClean="0">
                <a:solidFill>
                  <a:srgbClr val="222222"/>
                </a:solidFill>
                <a:latin typeface="+mn-ea"/>
              </a:rPr>
              <a:t>위키노믹스</a:t>
            </a:r>
            <a:r>
              <a:rPr lang="ko-KR" altLang="en-US" sz="1600" dirty="0" smtClean="0">
                <a:solidFill>
                  <a:srgbClr val="222222"/>
                </a:solidFill>
                <a:latin typeface="+mn-ea"/>
              </a:rPr>
              <a:t> </a:t>
            </a:r>
            <a:r>
              <a:rPr lang="en-US" altLang="ko-KR" sz="1600" dirty="0" smtClean="0">
                <a:solidFill>
                  <a:srgbClr val="222222"/>
                </a:solidFill>
                <a:latin typeface="+mn-ea"/>
              </a:rPr>
              <a:t>(</a:t>
            </a:r>
            <a:r>
              <a:rPr lang="ko-KR" altLang="en-US" sz="1600" u="sng" dirty="0" smtClean="0">
                <a:solidFill>
                  <a:srgbClr val="222222"/>
                </a:solidFill>
                <a:latin typeface="+mn-ea"/>
              </a:rPr>
              <a:t>개방과 공유</a:t>
            </a:r>
            <a:r>
              <a:rPr lang="en-US" altLang="ko-KR" sz="1600" dirty="0" smtClean="0">
                <a:solidFill>
                  <a:srgbClr val="222222"/>
                </a:solidFill>
                <a:latin typeface="+mn-ea"/>
              </a:rPr>
              <a:t>)</a:t>
            </a:r>
            <a:endParaRPr lang="en-US" altLang="ko-KR" sz="1600" b="0" dirty="0" smtClean="0">
              <a:solidFill>
                <a:srgbClr val="222222"/>
              </a:solidFill>
              <a:latin typeface="+mn-ea"/>
            </a:endParaRPr>
          </a:p>
          <a:p>
            <a:pPr lvl="2"/>
            <a:r>
              <a:rPr lang="ko-KR" altLang="en-US" sz="1600" b="0" dirty="0" smtClean="0">
                <a:solidFill>
                  <a:srgbClr val="222222"/>
                </a:solidFill>
                <a:latin typeface="+mn-ea"/>
              </a:rPr>
              <a:t>위키피디아</a:t>
            </a:r>
            <a:endParaRPr lang="en-US" altLang="ko-KR" sz="1600" b="0" dirty="0" smtClean="0">
              <a:solidFill>
                <a:srgbClr val="222222"/>
              </a:solidFill>
              <a:latin typeface="+mn-ea"/>
            </a:endParaRPr>
          </a:p>
          <a:p>
            <a:pPr lvl="3"/>
            <a:r>
              <a:rPr lang="ko-KR" altLang="en-US" sz="1400" dirty="0">
                <a:solidFill>
                  <a:srgbClr val="222222"/>
                </a:solidFill>
                <a:latin typeface="+mn-ea"/>
              </a:rPr>
              <a:t>이용자들이 계속해서 </a:t>
            </a:r>
            <a:r>
              <a:rPr lang="ko-KR" altLang="en-US" sz="1400" dirty="0" smtClean="0">
                <a:solidFill>
                  <a:srgbClr val="222222"/>
                </a:solidFill>
                <a:latin typeface="+mn-ea"/>
              </a:rPr>
              <a:t>추가</a:t>
            </a:r>
            <a:endParaRPr lang="en-US" altLang="ko-KR" sz="1400" dirty="0" smtClean="0">
              <a:solidFill>
                <a:srgbClr val="222222"/>
              </a:solidFill>
              <a:latin typeface="+mn-ea"/>
            </a:endParaRPr>
          </a:p>
          <a:p>
            <a:pPr lvl="3"/>
            <a:r>
              <a:rPr lang="ko-KR" altLang="en-US" sz="1400" b="0" dirty="0" smtClean="0">
                <a:solidFill>
                  <a:srgbClr val="222222"/>
                </a:solidFill>
                <a:latin typeface="+mn-ea"/>
              </a:rPr>
              <a:t>직원 </a:t>
            </a:r>
            <a:r>
              <a:rPr lang="en-US" altLang="ko-KR" sz="1400" dirty="0" smtClean="0">
                <a:solidFill>
                  <a:srgbClr val="222222"/>
                </a:solidFill>
                <a:latin typeface="+mn-ea"/>
              </a:rPr>
              <a:t>5</a:t>
            </a:r>
            <a:r>
              <a:rPr lang="ko-KR" altLang="en-US" sz="1400" dirty="0" smtClean="0">
                <a:solidFill>
                  <a:srgbClr val="222222"/>
                </a:solidFill>
                <a:latin typeface="+mn-ea"/>
              </a:rPr>
              <a:t>명이 관리</a:t>
            </a:r>
            <a:endParaRPr lang="en-US" altLang="ko-KR" sz="1400" dirty="0" smtClean="0">
              <a:solidFill>
                <a:srgbClr val="222222"/>
              </a:solidFill>
              <a:latin typeface="+mn-ea"/>
            </a:endParaRPr>
          </a:p>
          <a:p>
            <a:pPr lvl="3"/>
            <a:r>
              <a:rPr lang="ko-KR" altLang="en-US" sz="1400" b="0" dirty="0" smtClean="0">
                <a:solidFill>
                  <a:srgbClr val="222222"/>
                </a:solidFill>
                <a:latin typeface="+mn-ea"/>
              </a:rPr>
              <a:t>브리태니커를 뛰어 넘다</a:t>
            </a:r>
            <a:r>
              <a:rPr lang="en-US" altLang="ko-KR" sz="1400" b="0" dirty="0" smtClean="0">
                <a:solidFill>
                  <a:srgbClr val="222222"/>
                </a:solidFill>
                <a:latin typeface="+mn-ea"/>
              </a:rPr>
              <a:t>.</a:t>
            </a:r>
          </a:p>
          <a:p>
            <a:pPr lvl="3"/>
            <a:endParaRPr lang="en-US" altLang="ko-KR" sz="1400" b="0" dirty="0" smtClean="0">
              <a:solidFill>
                <a:srgbClr val="222222"/>
              </a:solidFill>
              <a:latin typeface="+mn-ea"/>
            </a:endParaRPr>
          </a:p>
          <a:p>
            <a:pPr lvl="2"/>
            <a:r>
              <a:rPr lang="ko-KR" altLang="en-US" sz="1600" dirty="0" err="1" smtClean="0">
                <a:solidFill>
                  <a:srgbClr val="222222"/>
                </a:solidFill>
                <a:latin typeface="+mn-ea"/>
              </a:rPr>
              <a:t>골드코프</a:t>
            </a:r>
            <a:endParaRPr lang="en-US" altLang="ko-KR" sz="1600" dirty="0" smtClean="0">
              <a:solidFill>
                <a:srgbClr val="222222"/>
              </a:solidFill>
              <a:latin typeface="+mn-ea"/>
            </a:endParaRPr>
          </a:p>
          <a:p>
            <a:pPr lvl="3"/>
            <a:r>
              <a:rPr lang="ko-KR" altLang="en-US" sz="1400" dirty="0" smtClean="0">
                <a:solidFill>
                  <a:srgbClr val="222222"/>
                </a:solidFill>
                <a:latin typeface="+mn-ea"/>
              </a:rPr>
              <a:t>인터넷에 지질학 데이터 공개</a:t>
            </a:r>
            <a:endParaRPr lang="en-US" altLang="ko-KR" sz="1400" dirty="0" smtClean="0">
              <a:solidFill>
                <a:srgbClr val="222222"/>
              </a:solidFill>
              <a:latin typeface="+mn-ea"/>
            </a:endParaRPr>
          </a:p>
          <a:p>
            <a:pPr lvl="3"/>
            <a:r>
              <a:rPr lang="ko-KR" altLang="en-US" sz="1400" dirty="0" smtClean="0">
                <a:solidFill>
                  <a:srgbClr val="222222"/>
                </a:solidFill>
                <a:latin typeface="+mn-ea"/>
              </a:rPr>
              <a:t>금이 </a:t>
            </a:r>
            <a:r>
              <a:rPr lang="ko-KR" altLang="en-US" sz="1400" dirty="0">
                <a:solidFill>
                  <a:srgbClr val="222222"/>
                </a:solidFill>
                <a:latin typeface="+mn-ea"/>
              </a:rPr>
              <a:t>묻힌 곳을 찾아내는 것은 물론 새로운 시추 기법이나 데이터 수집 절차 등을 </a:t>
            </a:r>
            <a:r>
              <a:rPr lang="ko-KR" altLang="en-US" sz="1400" dirty="0" smtClean="0">
                <a:solidFill>
                  <a:srgbClr val="222222"/>
                </a:solidFill>
                <a:latin typeface="+mn-ea"/>
              </a:rPr>
              <a:t>알려 줌</a:t>
            </a:r>
            <a:endParaRPr lang="en-US" altLang="ko-KR" sz="1400" dirty="0" smtClean="0">
              <a:solidFill>
                <a:srgbClr val="222222"/>
              </a:solidFill>
              <a:latin typeface="+mn-ea"/>
            </a:endParaRPr>
          </a:p>
          <a:p>
            <a:pPr lvl="3"/>
            <a:r>
              <a:rPr lang="en-US" altLang="ko-KR" sz="1400" dirty="0" smtClean="0">
                <a:solidFill>
                  <a:srgbClr val="222222"/>
                </a:solidFill>
                <a:latin typeface="+mn-ea"/>
              </a:rPr>
              <a:t>2006</a:t>
            </a:r>
            <a:r>
              <a:rPr lang="ko-KR" altLang="en-US" sz="1400" dirty="0" smtClean="0">
                <a:solidFill>
                  <a:srgbClr val="222222"/>
                </a:solidFill>
                <a:latin typeface="+mn-ea"/>
              </a:rPr>
              <a:t>년 북미에서 세번째로 큰 금광 업체</a:t>
            </a:r>
            <a:endParaRPr lang="en-US" altLang="ko-KR" sz="1400" dirty="0" smtClean="0">
              <a:solidFill>
                <a:srgbClr val="222222"/>
              </a:solidFill>
              <a:latin typeface="+mn-ea"/>
            </a:endParaRPr>
          </a:p>
          <a:p>
            <a:pPr lvl="3"/>
            <a:endParaRPr lang="en-US" altLang="ko-KR" sz="1400" dirty="0" smtClean="0">
              <a:solidFill>
                <a:srgbClr val="222222"/>
              </a:solidFill>
              <a:latin typeface="+mn-ea"/>
            </a:endParaRPr>
          </a:p>
          <a:p>
            <a:pPr lvl="2"/>
            <a:r>
              <a:rPr lang="ko-KR" altLang="en-US" sz="1600" dirty="0" err="1">
                <a:solidFill>
                  <a:srgbClr val="222222"/>
                </a:solidFill>
                <a:latin typeface="+mn-ea"/>
              </a:rPr>
              <a:t>로컬모터스</a:t>
            </a:r>
            <a:endParaRPr lang="en-US" altLang="ko-KR" sz="1600" dirty="0">
              <a:solidFill>
                <a:srgbClr val="222222"/>
              </a:solidFill>
              <a:latin typeface="+mn-ea"/>
            </a:endParaRPr>
          </a:p>
          <a:p>
            <a:pPr lvl="3"/>
            <a:r>
              <a:rPr lang="ko-KR" altLang="en-US" sz="1400" dirty="0">
                <a:solidFill>
                  <a:srgbClr val="222222"/>
                </a:solidFill>
                <a:latin typeface="+mn-ea"/>
              </a:rPr>
              <a:t>사용자가 생산의 </a:t>
            </a:r>
            <a:r>
              <a:rPr lang="ko-KR" altLang="en-US" sz="1400" dirty="0" smtClean="0">
                <a:solidFill>
                  <a:srgbClr val="222222"/>
                </a:solidFill>
                <a:latin typeface="+mn-ea"/>
              </a:rPr>
              <a:t>중심</a:t>
            </a:r>
            <a:endParaRPr lang="en-US" altLang="ko-KR" sz="1400" dirty="0" smtClean="0">
              <a:solidFill>
                <a:srgbClr val="222222"/>
              </a:solidFill>
              <a:latin typeface="+mn-ea"/>
            </a:endParaRPr>
          </a:p>
          <a:p>
            <a:pPr lvl="3"/>
            <a:r>
              <a:rPr lang="en-US" altLang="ko-KR" sz="1400" dirty="0" smtClean="0">
                <a:solidFill>
                  <a:srgbClr val="222222"/>
                </a:solidFill>
                <a:latin typeface="+mn-ea"/>
              </a:rPr>
              <a:t>500</a:t>
            </a:r>
            <a:r>
              <a:rPr lang="ko-KR" altLang="en-US" sz="1400" dirty="0" smtClean="0">
                <a:solidFill>
                  <a:srgbClr val="222222"/>
                </a:solidFill>
                <a:latin typeface="+mn-ea"/>
              </a:rPr>
              <a:t>평 공장에 </a:t>
            </a:r>
            <a:r>
              <a:rPr lang="en-US" altLang="ko-KR" sz="1400" dirty="0" smtClean="0">
                <a:solidFill>
                  <a:srgbClr val="222222"/>
                </a:solidFill>
                <a:latin typeface="+mn-ea"/>
              </a:rPr>
              <a:t>3D </a:t>
            </a:r>
            <a:r>
              <a:rPr lang="ko-KR" altLang="en-US" sz="1400" dirty="0" smtClean="0">
                <a:solidFill>
                  <a:srgbClr val="222222"/>
                </a:solidFill>
                <a:latin typeface="+mn-ea"/>
              </a:rPr>
              <a:t>프린터와 </a:t>
            </a:r>
            <a:r>
              <a:rPr lang="ko-KR" altLang="en-US" sz="1400" dirty="0" err="1" smtClean="0">
                <a:solidFill>
                  <a:srgbClr val="222222"/>
                </a:solidFill>
                <a:latin typeface="+mn-ea"/>
              </a:rPr>
              <a:t>트리머</a:t>
            </a:r>
            <a:r>
              <a:rPr lang="ko-KR" altLang="en-US" sz="1400" dirty="0" smtClean="0">
                <a:solidFill>
                  <a:srgbClr val="222222"/>
                </a:solidFill>
                <a:latin typeface="+mn-ea"/>
              </a:rPr>
              <a:t> </a:t>
            </a:r>
            <a:r>
              <a:rPr lang="en-US" altLang="ko-KR" sz="1400" dirty="0" smtClean="0">
                <a:solidFill>
                  <a:srgbClr val="222222"/>
                </a:solidFill>
                <a:latin typeface="+mn-ea"/>
              </a:rPr>
              <a:t>(</a:t>
            </a:r>
            <a:r>
              <a:rPr lang="ko-KR" altLang="en-US" sz="1400" dirty="0" smtClean="0">
                <a:solidFill>
                  <a:srgbClr val="222222"/>
                </a:solidFill>
                <a:latin typeface="+mn-ea"/>
              </a:rPr>
              <a:t>참고</a:t>
            </a:r>
            <a:r>
              <a:rPr lang="en-US" altLang="ko-KR" sz="1400" dirty="0" smtClean="0">
                <a:solidFill>
                  <a:srgbClr val="222222"/>
                </a:solidFill>
                <a:latin typeface="+mn-ea"/>
              </a:rPr>
              <a:t>, </a:t>
            </a:r>
            <a:r>
              <a:rPr lang="en-US" altLang="ko-KR" sz="1600" dirty="0"/>
              <a:t>http://</a:t>
            </a:r>
            <a:r>
              <a:rPr lang="en-US" altLang="ko-KR" sz="1600" dirty="0" smtClean="0"/>
              <a:t>www.carguy.kr/news)</a:t>
            </a:r>
            <a:endParaRPr lang="en-US" altLang="ko-KR" sz="1600" dirty="0" smtClean="0">
              <a:solidFill>
                <a:srgbClr val="222222"/>
              </a:solidFill>
              <a:latin typeface="+mn-ea"/>
            </a:endParaRPr>
          </a:p>
          <a:p>
            <a:pPr lvl="2"/>
            <a:endParaRPr lang="en-US" altLang="ko-KR" sz="1600" dirty="0" smtClean="0">
              <a:solidFill>
                <a:srgbClr val="222222"/>
              </a:solidFill>
              <a:latin typeface="+mn-ea"/>
            </a:endParaRPr>
          </a:p>
          <a:p>
            <a:pPr marL="266700" lvl="1" indent="0">
              <a:buNone/>
            </a:pPr>
            <a:endParaRPr lang="en-US" altLang="ko-KR" sz="1600" b="0" dirty="0" smtClean="0">
              <a:solidFill>
                <a:srgbClr val="222222"/>
              </a:solidFill>
              <a:latin typeface="+mn-ea"/>
            </a:endParaRPr>
          </a:p>
          <a:p>
            <a:pPr lvl="1"/>
            <a:endParaRPr lang="en-US" altLang="ko-KR" sz="1600" b="0" dirty="0">
              <a:solidFill>
                <a:srgbClr val="222222"/>
              </a:solidFill>
              <a:latin typeface="+mn-ea"/>
            </a:endParaRPr>
          </a:p>
          <a:p>
            <a:pPr lvl="1"/>
            <a:endParaRPr lang="en-US" altLang="ko-KR" sz="1600" b="0" dirty="0" smtClean="0">
              <a:solidFill>
                <a:srgbClr val="222222"/>
              </a:solidFill>
              <a:latin typeface="+mn-ea"/>
            </a:endParaRPr>
          </a:p>
          <a:p>
            <a:pPr lvl="1"/>
            <a:endParaRPr lang="en-US" altLang="ko-KR" sz="1600" b="0" dirty="0">
              <a:solidFill>
                <a:srgbClr val="222222"/>
              </a:solidFill>
              <a:latin typeface="+mn-ea"/>
            </a:endParaRPr>
          </a:p>
          <a:p>
            <a:pPr marL="266700" lvl="1" indent="0">
              <a:buNone/>
            </a:pPr>
            <a:endParaRPr lang="en-US" altLang="ko-KR" sz="1600" b="0" dirty="0">
              <a:solidFill>
                <a:srgbClr val="222222"/>
              </a:solidFill>
              <a:latin typeface="+mn-ea"/>
            </a:endParaRPr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</p:txBody>
      </p:sp>
      <p:sp>
        <p:nvSpPr>
          <p:cNvPr id="26" name="TextBox 25"/>
          <p:cNvSpPr txBox="1"/>
          <p:nvPr/>
        </p:nvSpPr>
        <p:spPr>
          <a:xfrm>
            <a:off x="1115616" y="3789040"/>
            <a:ext cx="648072" cy="50405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 fontScale="92500" lnSpcReduction="20000"/>
          </a:bodyPr>
          <a:lstStyle/>
          <a:p>
            <a:endParaRPr lang="ko-KR" altLang="en-US" sz="3600" dirty="0" smtClean="0"/>
          </a:p>
        </p:txBody>
      </p:sp>
    </p:spTree>
    <p:extLst>
      <p:ext uri="{BB962C8B-B14F-4D97-AF65-F5344CB8AC3E}">
        <p14:creationId xmlns:p14="http://schemas.microsoft.com/office/powerpoint/2010/main" val="2735984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201910"/>
            <a:ext cx="7560840" cy="548680"/>
          </a:xfrm>
        </p:spPr>
        <p:txBody>
          <a:bodyPr/>
          <a:lstStyle/>
          <a:p>
            <a:r>
              <a:rPr lang="en-US" altLang="ko-KR" sz="2800" dirty="0" smtClean="0"/>
              <a:t>2. OSS</a:t>
            </a:r>
            <a:r>
              <a:rPr lang="ko-KR" altLang="en-US" sz="2800" dirty="0" smtClean="0"/>
              <a:t>에서 </a:t>
            </a:r>
            <a:r>
              <a:rPr lang="en-US" altLang="ko-KR" sz="2800" dirty="0" err="1" smtClean="0"/>
              <a:t>Github</a:t>
            </a:r>
            <a:r>
              <a:rPr lang="ko-KR" altLang="en-US" sz="2800" dirty="0" smtClean="0"/>
              <a:t>의 </a:t>
            </a:r>
            <a:r>
              <a:rPr lang="ko-KR" altLang="en-US" sz="2800" dirty="0" err="1" smtClean="0"/>
              <a:t>역활</a:t>
            </a:r>
            <a:endParaRPr lang="ko-KR" altLang="en-US" sz="28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39552" y="1085502"/>
            <a:ext cx="8604448" cy="5655865"/>
          </a:xfrm>
        </p:spPr>
        <p:txBody>
          <a:bodyPr/>
          <a:lstStyle/>
          <a:p>
            <a:r>
              <a:rPr lang="en-US" altLang="ko-KR" sz="2000" dirty="0" smtClean="0"/>
              <a:t>SW </a:t>
            </a:r>
            <a:r>
              <a:rPr lang="ko-KR" altLang="en-US" sz="2000" dirty="0" smtClean="0"/>
              <a:t>형상관리 툴</a:t>
            </a:r>
            <a:r>
              <a:rPr lang="en-US" altLang="ko-KR" sz="2000" dirty="0" smtClean="0"/>
              <a:t>(Version Control Revision Control)</a:t>
            </a:r>
          </a:p>
          <a:p>
            <a:pPr lvl="1">
              <a:lnSpc>
                <a:spcPct val="150000"/>
              </a:lnSpc>
            </a:pPr>
            <a:r>
              <a:rPr lang="en-US" altLang="ko-KR" sz="1600" dirty="0">
                <a:solidFill>
                  <a:srgbClr val="222222"/>
                </a:solidFill>
                <a:latin typeface="+mn-ea"/>
              </a:rPr>
              <a:t>SW </a:t>
            </a:r>
            <a:r>
              <a:rPr lang="ko-KR" altLang="en-US" sz="1600" dirty="0">
                <a:solidFill>
                  <a:srgbClr val="222222"/>
                </a:solidFill>
                <a:latin typeface="+mn-ea"/>
              </a:rPr>
              <a:t>버전 관리 툴</a:t>
            </a:r>
          </a:p>
          <a:p>
            <a:pPr lvl="1">
              <a:lnSpc>
                <a:spcPct val="150000"/>
              </a:lnSpc>
            </a:pPr>
            <a:r>
              <a:rPr lang="en-US" altLang="ko-KR" sz="1600" dirty="0">
                <a:solidFill>
                  <a:srgbClr val="222222"/>
                </a:solidFill>
                <a:latin typeface="+mn-ea"/>
              </a:rPr>
              <a:t>Source</a:t>
            </a:r>
            <a:r>
              <a:rPr lang="ko-KR" altLang="en-US" sz="1600" dirty="0">
                <a:solidFill>
                  <a:srgbClr val="222222"/>
                </a:solidFill>
                <a:latin typeface="+mn-ea"/>
              </a:rPr>
              <a:t>의 변화를 끊임없이 관리하는 것</a:t>
            </a:r>
          </a:p>
          <a:p>
            <a:pPr lvl="1">
              <a:lnSpc>
                <a:spcPct val="150000"/>
              </a:lnSpc>
            </a:pPr>
            <a:r>
              <a:rPr lang="en-US" altLang="ko-KR" sz="1600" dirty="0">
                <a:solidFill>
                  <a:srgbClr val="222222"/>
                </a:solidFill>
                <a:latin typeface="+mn-ea"/>
              </a:rPr>
              <a:t>Source</a:t>
            </a:r>
            <a:r>
              <a:rPr lang="ko-KR" altLang="en-US" sz="1600" dirty="0">
                <a:solidFill>
                  <a:srgbClr val="222222"/>
                </a:solidFill>
                <a:latin typeface="+mn-ea"/>
              </a:rPr>
              <a:t>를 </a:t>
            </a:r>
            <a:r>
              <a:rPr lang="ko-KR" altLang="en-US" sz="1600" dirty="0" smtClean="0">
                <a:solidFill>
                  <a:srgbClr val="222222"/>
                </a:solidFill>
                <a:latin typeface="+mn-ea"/>
              </a:rPr>
              <a:t>버전 별로 </a:t>
            </a:r>
            <a:r>
              <a:rPr lang="ko-KR" altLang="en-US" sz="1600" dirty="0">
                <a:solidFill>
                  <a:srgbClr val="222222"/>
                </a:solidFill>
                <a:latin typeface="+mn-ea"/>
              </a:rPr>
              <a:t>관리</a:t>
            </a:r>
          </a:p>
          <a:p>
            <a:pPr lvl="1">
              <a:lnSpc>
                <a:spcPct val="150000"/>
              </a:lnSpc>
            </a:pPr>
            <a:r>
              <a:rPr lang="en-US" altLang="ko-KR" sz="1600" dirty="0">
                <a:solidFill>
                  <a:srgbClr val="222222"/>
                </a:solidFill>
                <a:latin typeface="+mn-ea"/>
              </a:rPr>
              <a:t>Team Project</a:t>
            </a:r>
            <a:r>
              <a:rPr lang="ko-KR" altLang="en-US" sz="1600" dirty="0">
                <a:solidFill>
                  <a:srgbClr val="222222"/>
                </a:solidFill>
                <a:latin typeface="+mn-ea"/>
              </a:rPr>
              <a:t>에서 누가 무엇을 어떻게 수정했는지 알 수 있음</a:t>
            </a:r>
            <a:r>
              <a:rPr lang="en-US" altLang="ko-KR" sz="1600" dirty="0">
                <a:solidFill>
                  <a:srgbClr val="222222"/>
                </a:solidFill>
                <a:latin typeface="+mn-ea"/>
              </a:rPr>
              <a:t>(</a:t>
            </a:r>
            <a:r>
              <a:rPr lang="ko-KR" altLang="en-US" sz="1600" dirty="0">
                <a:solidFill>
                  <a:srgbClr val="222222"/>
                </a:solidFill>
                <a:latin typeface="+mn-ea"/>
              </a:rPr>
              <a:t>병합 및 소스 추적 가능</a:t>
            </a:r>
            <a:r>
              <a:rPr lang="en-US" altLang="ko-KR" sz="1600" dirty="0">
                <a:solidFill>
                  <a:srgbClr val="222222"/>
                </a:solidFill>
                <a:latin typeface="+mn-ea"/>
              </a:rPr>
              <a:t>)</a:t>
            </a:r>
          </a:p>
          <a:p>
            <a:pPr lvl="1">
              <a:lnSpc>
                <a:spcPct val="150000"/>
              </a:lnSpc>
            </a:pPr>
            <a:r>
              <a:rPr lang="en-US" altLang="ko-KR" sz="1600" dirty="0">
                <a:solidFill>
                  <a:srgbClr val="222222"/>
                </a:solidFill>
                <a:latin typeface="+mn-ea"/>
              </a:rPr>
              <a:t>Tool </a:t>
            </a:r>
            <a:r>
              <a:rPr lang="ko-KR" altLang="en-US" sz="1600" dirty="0" smtClean="0">
                <a:solidFill>
                  <a:srgbClr val="222222"/>
                </a:solidFill>
                <a:latin typeface="+mn-ea"/>
              </a:rPr>
              <a:t>종류</a:t>
            </a:r>
            <a:endParaRPr lang="en-US" altLang="ko-KR" sz="1600" b="0" dirty="0" smtClean="0">
              <a:solidFill>
                <a:srgbClr val="222222"/>
              </a:solidFill>
              <a:latin typeface="+mn-ea"/>
            </a:endParaRPr>
          </a:p>
          <a:p>
            <a:pPr lvl="2">
              <a:lnSpc>
                <a:spcPct val="150000"/>
              </a:lnSpc>
            </a:pPr>
            <a:r>
              <a:rPr lang="en-US" altLang="ko-KR" sz="1600" dirty="0">
                <a:solidFill>
                  <a:srgbClr val="222222"/>
                </a:solidFill>
                <a:latin typeface="+mn-ea"/>
              </a:rPr>
              <a:t>Client/Server Type: </a:t>
            </a:r>
            <a:r>
              <a:rPr lang="en-US" altLang="ko-KR" sz="1600" b="1" u="sng" dirty="0" err="1">
                <a:solidFill>
                  <a:srgbClr val="222222"/>
                </a:solidFill>
                <a:latin typeface="+mn-ea"/>
              </a:rPr>
              <a:t>Subvision</a:t>
            </a:r>
            <a:r>
              <a:rPr lang="en-US" altLang="ko-KR" sz="1600" b="1" u="sng" dirty="0">
                <a:solidFill>
                  <a:srgbClr val="222222"/>
                </a:solidFill>
                <a:latin typeface="+mn-ea"/>
              </a:rPr>
              <a:t>(SVN)</a:t>
            </a:r>
            <a:r>
              <a:rPr lang="en-US" altLang="ko-KR" sz="1600" dirty="0">
                <a:solidFill>
                  <a:srgbClr val="222222"/>
                </a:solidFill>
                <a:latin typeface="+mn-ea"/>
              </a:rPr>
              <a:t>, CVS, Perforce, </a:t>
            </a:r>
            <a:r>
              <a:rPr lang="en-US" altLang="ko-KR" sz="1600" dirty="0" err="1">
                <a:solidFill>
                  <a:srgbClr val="222222"/>
                </a:solidFill>
                <a:latin typeface="+mn-ea"/>
              </a:rPr>
              <a:t>Clearcase</a:t>
            </a:r>
            <a:r>
              <a:rPr lang="en-US" altLang="ko-KR" sz="1600" dirty="0">
                <a:solidFill>
                  <a:srgbClr val="222222"/>
                </a:solidFill>
                <a:latin typeface="+mn-ea"/>
              </a:rPr>
              <a:t>, TFS</a:t>
            </a:r>
          </a:p>
          <a:p>
            <a:pPr lvl="2">
              <a:lnSpc>
                <a:spcPct val="150000"/>
              </a:lnSpc>
            </a:pPr>
            <a:r>
              <a:rPr lang="ko-KR" altLang="en-US" sz="1600" dirty="0">
                <a:solidFill>
                  <a:srgbClr val="222222"/>
                </a:solidFill>
                <a:latin typeface="+mn-ea"/>
              </a:rPr>
              <a:t>분산저장장소 </a:t>
            </a:r>
            <a:r>
              <a:rPr lang="en-US" altLang="ko-KR" sz="1600" dirty="0">
                <a:solidFill>
                  <a:srgbClr val="222222"/>
                </a:solidFill>
                <a:latin typeface="+mn-ea"/>
              </a:rPr>
              <a:t>Type: </a:t>
            </a:r>
            <a:r>
              <a:rPr lang="en-US" altLang="ko-KR" sz="1600" b="1" u="sng" dirty="0" err="1">
                <a:solidFill>
                  <a:srgbClr val="222222"/>
                </a:solidFill>
                <a:latin typeface="+mn-ea"/>
              </a:rPr>
              <a:t>Git</a:t>
            </a:r>
            <a:r>
              <a:rPr lang="en-US" altLang="ko-KR" sz="1600" dirty="0">
                <a:solidFill>
                  <a:srgbClr val="222222"/>
                </a:solidFill>
                <a:latin typeface="+mn-ea"/>
              </a:rPr>
              <a:t>, Mercurial, Bit keeper, SVK, </a:t>
            </a:r>
            <a:r>
              <a:rPr lang="en-US" altLang="ko-KR" sz="1600" dirty="0" err="1">
                <a:solidFill>
                  <a:srgbClr val="222222"/>
                </a:solidFill>
                <a:latin typeface="+mn-ea"/>
              </a:rPr>
              <a:t>Darcs</a:t>
            </a:r>
            <a:endParaRPr lang="en-US" altLang="ko-KR" sz="1600" dirty="0">
              <a:solidFill>
                <a:srgbClr val="222222"/>
              </a:solidFill>
              <a:latin typeface="+mn-ea"/>
            </a:endParaRPr>
          </a:p>
          <a:p>
            <a:pPr lvl="2">
              <a:lnSpc>
                <a:spcPct val="150000"/>
              </a:lnSpc>
            </a:pPr>
            <a:r>
              <a:rPr lang="en-US" altLang="ko-KR" sz="1600" dirty="0">
                <a:solidFill>
                  <a:srgbClr val="222222"/>
                </a:solidFill>
                <a:latin typeface="+mn-ea"/>
              </a:rPr>
              <a:t>Folder </a:t>
            </a:r>
            <a:r>
              <a:rPr lang="ko-KR" altLang="en-US" sz="1600" dirty="0">
                <a:solidFill>
                  <a:srgbClr val="222222"/>
                </a:solidFill>
                <a:latin typeface="+mn-ea"/>
              </a:rPr>
              <a:t>공유 </a:t>
            </a:r>
            <a:r>
              <a:rPr lang="en-US" altLang="ko-KR" sz="1600" dirty="0">
                <a:solidFill>
                  <a:srgbClr val="222222"/>
                </a:solidFill>
                <a:latin typeface="+mn-ea"/>
              </a:rPr>
              <a:t>Type: RCS, </a:t>
            </a:r>
            <a:r>
              <a:rPr lang="en-US" altLang="ko-KR" sz="1600" dirty="0" smtClean="0">
                <a:solidFill>
                  <a:srgbClr val="222222"/>
                </a:solidFill>
                <a:latin typeface="+mn-ea"/>
              </a:rPr>
              <a:t>SCCS</a:t>
            </a:r>
          </a:p>
          <a:p>
            <a:pPr lvl="2"/>
            <a:endParaRPr lang="en-US" altLang="ko-KR" sz="1600" dirty="0">
              <a:solidFill>
                <a:srgbClr val="222222"/>
              </a:solidFill>
              <a:latin typeface="+mn-ea"/>
            </a:endParaRPr>
          </a:p>
          <a:p>
            <a:pPr lvl="1"/>
            <a:endParaRPr lang="en-US" altLang="ko-KR" sz="1600" b="0" dirty="0" smtClean="0">
              <a:solidFill>
                <a:srgbClr val="222222"/>
              </a:solidFill>
              <a:latin typeface="+mn-ea"/>
            </a:endParaRPr>
          </a:p>
          <a:p>
            <a:pPr lvl="1"/>
            <a:endParaRPr lang="en-US" altLang="ko-KR" sz="1600" b="0" dirty="0">
              <a:solidFill>
                <a:srgbClr val="222222"/>
              </a:solidFill>
              <a:latin typeface="+mn-ea"/>
            </a:endParaRPr>
          </a:p>
          <a:p>
            <a:pPr lvl="1"/>
            <a:endParaRPr lang="en-US" altLang="ko-KR" sz="1600" b="0" dirty="0" smtClean="0">
              <a:solidFill>
                <a:srgbClr val="222222"/>
              </a:solidFill>
              <a:latin typeface="+mn-ea"/>
            </a:endParaRPr>
          </a:p>
          <a:p>
            <a:pPr lvl="1"/>
            <a:endParaRPr lang="en-US" altLang="ko-KR" sz="1600" b="0" dirty="0">
              <a:solidFill>
                <a:srgbClr val="222222"/>
              </a:solidFill>
              <a:latin typeface="+mn-ea"/>
            </a:endParaRPr>
          </a:p>
          <a:p>
            <a:pPr marL="266700" lvl="1" indent="0">
              <a:buNone/>
            </a:pPr>
            <a:endParaRPr lang="en-US" altLang="ko-KR" sz="1600" b="0" dirty="0">
              <a:solidFill>
                <a:srgbClr val="222222"/>
              </a:solidFill>
              <a:latin typeface="+mn-ea"/>
            </a:endParaRPr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</p:txBody>
      </p:sp>
      <p:sp>
        <p:nvSpPr>
          <p:cNvPr id="26" name="TextBox 25"/>
          <p:cNvSpPr txBox="1"/>
          <p:nvPr/>
        </p:nvSpPr>
        <p:spPr>
          <a:xfrm>
            <a:off x="1115616" y="3789040"/>
            <a:ext cx="648072" cy="50405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 fontScale="92500" lnSpcReduction="20000"/>
          </a:bodyPr>
          <a:lstStyle/>
          <a:p>
            <a:endParaRPr lang="ko-KR" altLang="en-US" sz="3600" dirty="0" smtClean="0"/>
          </a:p>
        </p:txBody>
      </p:sp>
    </p:spTree>
    <p:extLst>
      <p:ext uri="{BB962C8B-B14F-4D97-AF65-F5344CB8AC3E}">
        <p14:creationId xmlns:p14="http://schemas.microsoft.com/office/powerpoint/2010/main" val="2979271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201910"/>
            <a:ext cx="7560840" cy="548680"/>
          </a:xfrm>
        </p:spPr>
        <p:txBody>
          <a:bodyPr/>
          <a:lstStyle/>
          <a:p>
            <a:r>
              <a:rPr lang="en-US" altLang="ko-KR" sz="2800" dirty="0" smtClean="0"/>
              <a:t>2. OSS</a:t>
            </a:r>
            <a:r>
              <a:rPr lang="ko-KR" altLang="en-US" sz="2800" dirty="0" smtClean="0"/>
              <a:t>에서 </a:t>
            </a:r>
            <a:r>
              <a:rPr lang="en-US" altLang="ko-KR" sz="2800" dirty="0" err="1"/>
              <a:t>Github</a:t>
            </a:r>
            <a:r>
              <a:rPr lang="ko-KR" altLang="en-US" sz="2800" dirty="0"/>
              <a:t>의 </a:t>
            </a:r>
            <a:r>
              <a:rPr lang="ko-KR" altLang="en-US" sz="2800" dirty="0" err="1"/>
              <a:t>역활</a:t>
            </a:r>
            <a:endParaRPr lang="ko-KR" altLang="en-US" sz="28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39552" y="1085502"/>
            <a:ext cx="8604448" cy="5655865"/>
          </a:xfrm>
        </p:spPr>
        <p:txBody>
          <a:bodyPr/>
          <a:lstStyle/>
          <a:p>
            <a:r>
              <a:rPr lang="en-US" altLang="ko-KR" sz="2000" dirty="0" smtClean="0"/>
              <a:t>SVN</a:t>
            </a:r>
          </a:p>
          <a:p>
            <a:pPr lvl="1">
              <a:lnSpc>
                <a:spcPct val="150000"/>
              </a:lnSpc>
            </a:pPr>
            <a:r>
              <a:rPr lang="ko-KR" altLang="en-US" sz="1600" b="0" dirty="0" err="1">
                <a:solidFill>
                  <a:srgbClr val="222222"/>
                </a:solidFill>
                <a:latin typeface="Spoqa Han Sans"/>
              </a:rPr>
              <a:t>집중식</a:t>
            </a:r>
            <a:r>
              <a:rPr lang="ko-KR" altLang="en-US" sz="1600" b="0" dirty="0">
                <a:solidFill>
                  <a:srgbClr val="222222"/>
                </a:solidFill>
                <a:latin typeface="Spoqa Han Sans"/>
              </a:rPr>
              <a:t> 버전 관리 시스템</a:t>
            </a:r>
            <a:r>
              <a:rPr lang="en-US" altLang="ko-KR" sz="1600" b="0" dirty="0">
                <a:solidFill>
                  <a:srgbClr val="222222"/>
                </a:solidFill>
                <a:latin typeface="Spoqa Han Sans"/>
              </a:rPr>
              <a:t>(Centralized</a:t>
            </a:r>
            <a:r>
              <a:rPr lang="en-US" altLang="ko-KR" sz="1600" dirty="0">
                <a:solidFill>
                  <a:srgbClr val="222222"/>
                </a:solidFill>
                <a:latin typeface="Spoqa Han Sans"/>
              </a:rPr>
              <a:t> Version Control System; CVCS)</a:t>
            </a:r>
            <a:endParaRPr lang="ko-KR" altLang="en-US" sz="1600" dirty="0">
              <a:solidFill>
                <a:srgbClr val="222222"/>
              </a:solidFill>
              <a:latin typeface="+mn-ea"/>
            </a:endParaRPr>
          </a:p>
          <a:p>
            <a:pPr lvl="1">
              <a:lnSpc>
                <a:spcPct val="150000"/>
              </a:lnSpc>
            </a:pPr>
            <a:r>
              <a:rPr lang="ko-KR" altLang="en-US" sz="1600" b="0" dirty="0">
                <a:solidFill>
                  <a:srgbClr val="222222"/>
                </a:solidFill>
                <a:latin typeface="Spoqa Han Sans"/>
              </a:rPr>
              <a:t>하나의</a:t>
            </a:r>
            <a:r>
              <a:rPr lang="en-US" altLang="ko-KR" sz="1600" b="0" dirty="0">
                <a:solidFill>
                  <a:srgbClr val="222222"/>
                </a:solidFill>
                <a:latin typeface="Spoqa Han Sans"/>
              </a:rPr>
              <a:t> </a:t>
            </a:r>
            <a:r>
              <a:rPr lang="ko-KR" altLang="en-US" sz="1600" b="0" dirty="0">
                <a:solidFill>
                  <a:srgbClr val="222222"/>
                </a:solidFill>
                <a:latin typeface="Spoqa Han Sans"/>
              </a:rPr>
              <a:t>서버 </a:t>
            </a:r>
            <a:r>
              <a:rPr lang="en-US" altLang="ko-KR" sz="1600" b="0" dirty="0">
                <a:solidFill>
                  <a:srgbClr val="222222"/>
                </a:solidFill>
                <a:latin typeface="Spoqa Han Sans"/>
              </a:rPr>
              <a:t>(</a:t>
            </a:r>
            <a:r>
              <a:rPr lang="ko-KR" altLang="en-US" sz="1600" b="0" dirty="0">
                <a:solidFill>
                  <a:srgbClr val="222222"/>
                </a:solidFill>
                <a:latin typeface="Spoqa Han Sans"/>
              </a:rPr>
              <a:t>모든 파일 저장</a:t>
            </a:r>
            <a:r>
              <a:rPr lang="en-US" altLang="ko-KR" sz="1600" b="0" dirty="0">
                <a:solidFill>
                  <a:srgbClr val="222222"/>
                </a:solidFill>
                <a:latin typeface="Spoqa Han Sans"/>
              </a:rPr>
              <a:t>)</a:t>
            </a:r>
            <a:r>
              <a:rPr lang="ko-KR" altLang="en-US" sz="1600" b="0" dirty="0">
                <a:solidFill>
                  <a:srgbClr val="222222"/>
                </a:solidFill>
                <a:latin typeface="Spoqa Han Sans"/>
              </a:rPr>
              <a:t>에 다수의 클라이언트 존재</a:t>
            </a:r>
            <a:endParaRPr lang="ko-KR" altLang="en-US" sz="1600" dirty="0">
              <a:solidFill>
                <a:srgbClr val="222222"/>
              </a:solidFill>
              <a:latin typeface="+mn-ea"/>
            </a:endParaRPr>
          </a:p>
          <a:p>
            <a:pPr lvl="1">
              <a:lnSpc>
                <a:spcPct val="150000"/>
              </a:lnSpc>
            </a:pPr>
            <a:r>
              <a:rPr lang="ko-KR" altLang="en-US" sz="1600" b="0" dirty="0" smtClean="0">
                <a:solidFill>
                  <a:srgbClr val="222222"/>
                </a:solidFill>
                <a:latin typeface="Spoqa Han Sans"/>
              </a:rPr>
              <a:t>단점</a:t>
            </a:r>
            <a:endParaRPr lang="en-US" altLang="ko-KR" sz="1600" b="0" dirty="0" smtClean="0">
              <a:solidFill>
                <a:srgbClr val="222222"/>
              </a:solidFill>
              <a:latin typeface="Spoqa Han Sans"/>
            </a:endParaRPr>
          </a:p>
          <a:p>
            <a:pPr lvl="2">
              <a:lnSpc>
                <a:spcPct val="150000"/>
              </a:lnSpc>
            </a:pPr>
            <a:r>
              <a:rPr lang="ko-KR" altLang="en-US" sz="1600" dirty="0">
                <a:solidFill>
                  <a:srgbClr val="222222"/>
                </a:solidFill>
                <a:latin typeface="Spoqa Han Sans"/>
              </a:rPr>
              <a:t>중앙 서버가 잘못되면 모든 것이 잘 못 된다는 점</a:t>
            </a:r>
            <a:endParaRPr lang="ko-KR" altLang="en-US" sz="1600" dirty="0">
              <a:solidFill>
                <a:srgbClr val="222222"/>
              </a:solidFill>
              <a:latin typeface="+mn-ea"/>
            </a:endParaRPr>
          </a:p>
          <a:p>
            <a:pPr lvl="2"/>
            <a:r>
              <a:rPr lang="ko-KR" altLang="en-US" sz="1600" dirty="0">
                <a:solidFill>
                  <a:srgbClr val="222222"/>
                </a:solidFill>
                <a:latin typeface="Spoqa Han Sans"/>
              </a:rPr>
              <a:t>서버가 다운될 경우 다른 사람과의 협업이나 진행중이던 버전 관리도 어려워 짐</a:t>
            </a:r>
            <a:r>
              <a:rPr lang="en-US" altLang="ko-KR" sz="1600" dirty="0">
                <a:solidFill>
                  <a:srgbClr val="222222"/>
                </a:solidFill>
                <a:latin typeface="Spoqa Han Sans"/>
              </a:rPr>
              <a:t>.</a:t>
            </a:r>
          </a:p>
          <a:p>
            <a:pPr lvl="2"/>
            <a:endParaRPr lang="en-US" altLang="ko-KR" sz="1600" dirty="0">
              <a:solidFill>
                <a:srgbClr val="222222"/>
              </a:solidFill>
              <a:latin typeface="+mn-ea"/>
            </a:endParaRPr>
          </a:p>
          <a:p>
            <a:pPr lvl="1"/>
            <a:endParaRPr lang="en-US" altLang="ko-KR" sz="1600" b="0" dirty="0" smtClean="0">
              <a:solidFill>
                <a:srgbClr val="222222"/>
              </a:solidFill>
              <a:latin typeface="+mn-ea"/>
            </a:endParaRPr>
          </a:p>
          <a:p>
            <a:pPr lvl="1"/>
            <a:endParaRPr lang="en-US" altLang="ko-KR" sz="1600" b="0" dirty="0">
              <a:solidFill>
                <a:srgbClr val="222222"/>
              </a:solidFill>
              <a:latin typeface="+mn-ea"/>
            </a:endParaRPr>
          </a:p>
          <a:p>
            <a:pPr lvl="1"/>
            <a:endParaRPr lang="en-US" altLang="ko-KR" sz="1600" b="0" dirty="0" smtClean="0">
              <a:solidFill>
                <a:srgbClr val="222222"/>
              </a:solidFill>
              <a:latin typeface="+mn-ea"/>
            </a:endParaRPr>
          </a:p>
          <a:p>
            <a:pPr lvl="1"/>
            <a:endParaRPr lang="en-US" altLang="ko-KR" sz="1600" b="0" dirty="0">
              <a:solidFill>
                <a:srgbClr val="222222"/>
              </a:solidFill>
              <a:latin typeface="+mn-ea"/>
            </a:endParaRPr>
          </a:p>
          <a:p>
            <a:pPr marL="266700" lvl="1" indent="0">
              <a:buNone/>
            </a:pPr>
            <a:endParaRPr lang="en-US" altLang="ko-KR" sz="1600" b="0" dirty="0">
              <a:solidFill>
                <a:srgbClr val="222222"/>
              </a:solidFill>
              <a:latin typeface="+mn-ea"/>
            </a:endParaRPr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</p:txBody>
      </p:sp>
      <p:sp>
        <p:nvSpPr>
          <p:cNvPr id="26" name="TextBox 25"/>
          <p:cNvSpPr txBox="1"/>
          <p:nvPr/>
        </p:nvSpPr>
        <p:spPr>
          <a:xfrm>
            <a:off x="1115616" y="3789040"/>
            <a:ext cx="648072" cy="50405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 fontScale="92500" lnSpcReduction="20000"/>
          </a:bodyPr>
          <a:lstStyle/>
          <a:p>
            <a:endParaRPr lang="ko-KR" altLang="en-US" sz="3600" dirty="0" smtClean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672" y="4041068"/>
            <a:ext cx="4959715" cy="2520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0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201910"/>
            <a:ext cx="7560840" cy="548680"/>
          </a:xfrm>
        </p:spPr>
        <p:txBody>
          <a:bodyPr/>
          <a:lstStyle/>
          <a:p>
            <a:r>
              <a:rPr lang="en-US" altLang="ko-KR" sz="2800" dirty="0" smtClean="0"/>
              <a:t>2. OSS</a:t>
            </a:r>
            <a:r>
              <a:rPr lang="ko-KR" altLang="en-US" sz="2800" dirty="0" smtClean="0"/>
              <a:t>에서 </a:t>
            </a:r>
            <a:r>
              <a:rPr lang="en-US" altLang="ko-KR" sz="2800" dirty="0" err="1"/>
              <a:t>Github</a:t>
            </a:r>
            <a:r>
              <a:rPr lang="ko-KR" altLang="en-US" sz="2800" dirty="0"/>
              <a:t>의 </a:t>
            </a:r>
            <a:r>
              <a:rPr lang="ko-KR" altLang="en-US" sz="2800" dirty="0" err="1"/>
              <a:t>역활</a:t>
            </a:r>
            <a:endParaRPr lang="ko-KR" altLang="en-US" sz="28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39552" y="1085502"/>
            <a:ext cx="8604448" cy="5655865"/>
          </a:xfrm>
        </p:spPr>
        <p:txBody>
          <a:bodyPr/>
          <a:lstStyle/>
          <a:p>
            <a:r>
              <a:rPr lang="en-US" altLang="ko-KR" sz="2000" dirty="0" err="1" smtClean="0"/>
              <a:t>Git</a:t>
            </a:r>
            <a:endParaRPr lang="en-US" altLang="ko-KR" sz="2000" dirty="0" smtClean="0"/>
          </a:p>
          <a:p>
            <a:pPr lvl="1">
              <a:lnSpc>
                <a:spcPct val="150000"/>
              </a:lnSpc>
            </a:pPr>
            <a:r>
              <a:rPr lang="ko-KR" altLang="en-US" sz="1600" dirty="0">
                <a:solidFill>
                  <a:srgbClr val="222222"/>
                </a:solidFill>
                <a:latin typeface="+mn-ea"/>
              </a:rPr>
              <a:t>분산</a:t>
            </a:r>
            <a:r>
              <a:rPr lang="ko-KR" altLang="en-US" sz="1600" b="0" dirty="0">
                <a:solidFill>
                  <a:srgbClr val="222222"/>
                </a:solidFill>
                <a:latin typeface="+mn-ea"/>
              </a:rPr>
              <a:t> 버전 관리 시스템</a:t>
            </a:r>
            <a:r>
              <a:rPr lang="en-US" altLang="ko-KR" sz="1600" b="0" dirty="0">
                <a:solidFill>
                  <a:srgbClr val="222222"/>
                </a:solidFill>
                <a:latin typeface="+mn-ea"/>
              </a:rPr>
              <a:t>(Distributed</a:t>
            </a:r>
            <a:r>
              <a:rPr lang="en-US" altLang="ko-KR" sz="1600" dirty="0">
                <a:solidFill>
                  <a:srgbClr val="222222"/>
                </a:solidFill>
                <a:latin typeface="+mn-ea"/>
              </a:rPr>
              <a:t> Version Control System; DVCS)</a:t>
            </a:r>
            <a:endParaRPr lang="en-US" altLang="ko-KR" sz="1600" dirty="0" smtClean="0">
              <a:solidFill>
                <a:srgbClr val="222222"/>
              </a:solidFill>
              <a:latin typeface="+mn-ea"/>
            </a:endParaRPr>
          </a:p>
          <a:p>
            <a:pPr lvl="1">
              <a:lnSpc>
                <a:spcPct val="150000"/>
              </a:lnSpc>
            </a:pPr>
            <a:r>
              <a:rPr lang="ko-KR" altLang="en-US" sz="1600" dirty="0" smtClean="0">
                <a:solidFill>
                  <a:srgbClr val="222222"/>
                </a:solidFill>
                <a:latin typeface="+mn-ea"/>
              </a:rPr>
              <a:t>리눅스</a:t>
            </a:r>
            <a:r>
              <a:rPr lang="en-US" altLang="ko-KR" sz="1600" dirty="0">
                <a:solidFill>
                  <a:srgbClr val="222222"/>
                </a:solidFill>
                <a:latin typeface="+mn-ea"/>
              </a:rPr>
              <a:t>(</a:t>
            </a:r>
            <a:r>
              <a:rPr lang="ko-KR" altLang="en-US" sz="1600" dirty="0">
                <a:solidFill>
                  <a:srgbClr val="222222"/>
                </a:solidFill>
                <a:latin typeface="+mn-ea"/>
              </a:rPr>
              <a:t>오픈소스</a:t>
            </a:r>
            <a:r>
              <a:rPr lang="en-US" altLang="ko-KR" sz="1600" dirty="0">
                <a:solidFill>
                  <a:srgbClr val="222222"/>
                </a:solidFill>
                <a:latin typeface="+mn-ea"/>
              </a:rPr>
              <a:t>)</a:t>
            </a:r>
            <a:r>
              <a:rPr lang="ko-KR" altLang="en-US" sz="1600" dirty="0">
                <a:solidFill>
                  <a:srgbClr val="222222"/>
                </a:solidFill>
                <a:latin typeface="+mn-ea"/>
              </a:rPr>
              <a:t>에서 처음으로 시작</a:t>
            </a:r>
            <a:endParaRPr lang="en-US" altLang="ko-KR" sz="1600" dirty="0">
              <a:solidFill>
                <a:srgbClr val="222222"/>
              </a:solidFill>
              <a:latin typeface="+mn-ea"/>
            </a:endParaRPr>
          </a:p>
          <a:p>
            <a:pPr lvl="1">
              <a:lnSpc>
                <a:spcPct val="150000"/>
              </a:lnSpc>
            </a:pPr>
            <a:r>
              <a:rPr lang="ko-KR" altLang="en-US" sz="1600" dirty="0">
                <a:solidFill>
                  <a:srgbClr val="222222"/>
                </a:solidFill>
                <a:latin typeface="+mn-ea"/>
              </a:rPr>
              <a:t>클라이언트</a:t>
            </a:r>
            <a:r>
              <a:rPr lang="ko-KR" altLang="en-US" sz="1600" b="0" dirty="0">
                <a:solidFill>
                  <a:srgbClr val="222222"/>
                </a:solidFill>
                <a:latin typeface="+mn-ea"/>
              </a:rPr>
              <a:t>가 파일의 마지막 </a:t>
            </a:r>
            <a:r>
              <a:rPr lang="en-US" altLang="ko-KR" sz="1600" b="0" dirty="0">
                <a:solidFill>
                  <a:srgbClr val="222222"/>
                </a:solidFill>
                <a:latin typeface="+mn-ea"/>
              </a:rPr>
              <a:t>snapshot</a:t>
            </a:r>
            <a:r>
              <a:rPr lang="ko-KR" altLang="en-US" sz="1600" b="0" dirty="0">
                <a:solidFill>
                  <a:srgbClr val="222222"/>
                </a:solidFill>
                <a:latin typeface="+mn-ea"/>
              </a:rPr>
              <a:t>을 가져오는 대신 </a:t>
            </a:r>
            <a:r>
              <a:rPr lang="en-US" altLang="ko-KR" sz="1600" b="0" dirty="0">
                <a:solidFill>
                  <a:srgbClr val="222222"/>
                </a:solidFill>
                <a:latin typeface="+mn-ea"/>
              </a:rPr>
              <a:t>Repository</a:t>
            </a:r>
            <a:r>
              <a:rPr lang="ko-KR" altLang="en-US" sz="1600" b="0" dirty="0">
                <a:solidFill>
                  <a:srgbClr val="222222"/>
                </a:solidFill>
                <a:latin typeface="+mn-ea"/>
              </a:rPr>
              <a:t>전체를 복제함</a:t>
            </a:r>
            <a:r>
              <a:rPr lang="en-US" altLang="ko-KR" sz="1600" b="0" dirty="0" smtClean="0">
                <a:solidFill>
                  <a:srgbClr val="222222"/>
                </a:solidFill>
                <a:latin typeface="Spoqa Han Sans"/>
              </a:rPr>
              <a:t>.</a:t>
            </a:r>
          </a:p>
          <a:p>
            <a:pPr lvl="1">
              <a:lnSpc>
                <a:spcPct val="150000"/>
              </a:lnSpc>
            </a:pPr>
            <a:r>
              <a:rPr lang="ko-KR" altLang="en-US" sz="1600" dirty="0">
                <a:solidFill>
                  <a:srgbClr val="222222"/>
                </a:solidFill>
                <a:latin typeface="Spoqa Han Sans"/>
              </a:rPr>
              <a:t>서버가 문제 생길 경우</a:t>
            </a:r>
            <a:r>
              <a:rPr lang="en-US" altLang="ko-KR" sz="1600" dirty="0">
                <a:solidFill>
                  <a:srgbClr val="222222"/>
                </a:solidFill>
                <a:latin typeface="Spoqa Han Sans"/>
              </a:rPr>
              <a:t>, </a:t>
            </a:r>
            <a:r>
              <a:rPr lang="ko-KR" altLang="en-US" sz="1600" dirty="0">
                <a:solidFill>
                  <a:srgbClr val="222222"/>
                </a:solidFill>
                <a:latin typeface="Spoqa Han Sans"/>
              </a:rPr>
              <a:t>클라이언트의 내용을 서버에 복사하면 서버를 복구 할 수 있음</a:t>
            </a:r>
            <a:r>
              <a:rPr lang="en-US" altLang="ko-KR" sz="1600" dirty="0">
                <a:solidFill>
                  <a:srgbClr val="222222"/>
                </a:solidFill>
                <a:latin typeface="Spoqa Han Sans"/>
              </a:rPr>
              <a:t>.</a:t>
            </a:r>
            <a:endParaRPr lang="ko-KR" altLang="en-US" sz="1600" dirty="0">
              <a:solidFill>
                <a:srgbClr val="222222"/>
              </a:solidFill>
              <a:latin typeface="+mn-ea"/>
            </a:endParaRPr>
          </a:p>
          <a:p>
            <a:pPr lvl="1">
              <a:lnSpc>
                <a:spcPct val="150000"/>
              </a:lnSpc>
            </a:pPr>
            <a:r>
              <a:rPr lang="ko-KR" altLang="en-US" sz="1600" dirty="0">
                <a:solidFill>
                  <a:srgbClr val="222222"/>
                </a:solidFill>
                <a:latin typeface="Spoqa Han Sans"/>
              </a:rPr>
              <a:t>다수의 </a:t>
            </a:r>
            <a:r>
              <a:rPr lang="en-US" altLang="ko-KR" sz="1600" dirty="0">
                <a:solidFill>
                  <a:srgbClr val="222222"/>
                </a:solidFill>
                <a:latin typeface="Spoqa Han Sans"/>
              </a:rPr>
              <a:t>remote Repository</a:t>
            </a:r>
            <a:r>
              <a:rPr lang="ko-KR" altLang="en-US" sz="1600" dirty="0">
                <a:solidFill>
                  <a:srgbClr val="222222"/>
                </a:solidFill>
                <a:latin typeface="Spoqa Han Sans"/>
              </a:rPr>
              <a:t>를 갖는 것도 가능</a:t>
            </a:r>
            <a:endParaRPr lang="en-US" altLang="ko-KR" sz="1600" dirty="0">
              <a:solidFill>
                <a:srgbClr val="222222"/>
              </a:solidFill>
              <a:latin typeface="Spoqa Han Sans"/>
            </a:endParaRPr>
          </a:p>
          <a:p>
            <a:pPr lvl="1">
              <a:lnSpc>
                <a:spcPct val="150000"/>
              </a:lnSpc>
            </a:pPr>
            <a:r>
              <a:rPr lang="ko-KR" altLang="en-US" sz="1600" dirty="0">
                <a:solidFill>
                  <a:srgbClr val="222222"/>
                </a:solidFill>
                <a:latin typeface="Spoqa Han Sans"/>
              </a:rPr>
              <a:t>대표적인 호스팅 업체 </a:t>
            </a:r>
            <a:r>
              <a:rPr lang="en-US" altLang="ko-KR" sz="1600" dirty="0" err="1" smtClean="0">
                <a:solidFill>
                  <a:srgbClr val="222222"/>
                </a:solidFill>
                <a:latin typeface="Spoqa Han Sans"/>
              </a:rPr>
              <a:t>github</a:t>
            </a:r>
            <a:endParaRPr lang="ko-KR" altLang="en-US" sz="1600" dirty="0" smtClean="0">
              <a:solidFill>
                <a:srgbClr val="222222"/>
              </a:solidFill>
              <a:latin typeface="+mn-ea"/>
            </a:endParaRPr>
          </a:p>
          <a:p>
            <a:pPr lvl="1"/>
            <a:endParaRPr lang="en-US" altLang="ko-KR" sz="1600" b="0" dirty="0" smtClean="0">
              <a:solidFill>
                <a:srgbClr val="222222"/>
              </a:solidFill>
              <a:latin typeface="+mn-ea"/>
            </a:endParaRPr>
          </a:p>
          <a:p>
            <a:pPr lvl="1"/>
            <a:endParaRPr lang="en-US" altLang="ko-KR" sz="1600" b="0" dirty="0">
              <a:solidFill>
                <a:srgbClr val="222222"/>
              </a:solidFill>
              <a:latin typeface="+mn-ea"/>
            </a:endParaRPr>
          </a:p>
          <a:p>
            <a:pPr lvl="1"/>
            <a:endParaRPr lang="en-US" altLang="ko-KR" sz="1600" b="0" dirty="0" smtClean="0">
              <a:solidFill>
                <a:srgbClr val="222222"/>
              </a:solidFill>
              <a:latin typeface="+mn-ea"/>
            </a:endParaRPr>
          </a:p>
          <a:p>
            <a:pPr lvl="1"/>
            <a:endParaRPr lang="en-US" altLang="ko-KR" sz="1600" b="0" dirty="0">
              <a:solidFill>
                <a:srgbClr val="222222"/>
              </a:solidFill>
              <a:latin typeface="+mn-ea"/>
            </a:endParaRPr>
          </a:p>
          <a:p>
            <a:pPr marL="266700" lvl="1" indent="0">
              <a:buNone/>
            </a:pPr>
            <a:endParaRPr lang="en-US" altLang="ko-KR" sz="1600" b="0" dirty="0">
              <a:solidFill>
                <a:srgbClr val="222222"/>
              </a:solidFill>
              <a:latin typeface="+mn-ea"/>
            </a:endParaRPr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</p:txBody>
      </p:sp>
      <p:sp>
        <p:nvSpPr>
          <p:cNvPr id="26" name="TextBox 25"/>
          <p:cNvSpPr txBox="1"/>
          <p:nvPr/>
        </p:nvSpPr>
        <p:spPr>
          <a:xfrm>
            <a:off x="1115616" y="3789040"/>
            <a:ext cx="648072" cy="50405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 fontScale="92500" lnSpcReduction="20000"/>
          </a:bodyPr>
          <a:lstStyle/>
          <a:p>
            <a:endParaRPr lang="ko-KR" altLang="en-US" sz="3600" dirty="0" smtClean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057" y="4550450"/>
            <a:ext cx="7351642" cy="2130768"/>
          </a:xfrm>
          <a:prstGeom prst="rect">
            <a:avLst/>
          </a:prstGeom>
        </p:spPr>
      </p:pic>
      <p:cxnSp>
        <p:nvCxnSpPr>
          <p:cNvPr id="10" name="직선 화살표 연결선 9"/>
          <p:cNvCxnSpPr/>
          <p:nvPr/>
        </p:nvCxnSpPr>
        <p:spPr>
          <a:xfrm flipV="1">
            <a:off x="4495616" y="5270255"/>
            <a:ext cx="0" cy="895947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/>
          <p:nvPr/>
        </p:nvCxnSpPr>
        <p:spPr>
          <a:xfrm flipV="1">
            <a:off x="6237373" y="5270255"/>
            <a:ext cx="0" cy="895947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/>
          <p:nvPr/>
        </p:nvCxnSpPr>
        <p:spPr>
          <a:xfrm flipV="1">
            <a:off x="8051958" y="5270255"/>
            <a:ext cx="0" cy="895947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/>
          <p:nvPr/>
        </p:nvCxnSpPr>
        <p:spPr>
          <a:xfrm flipH="1">
            <a:off x="2699792" y="6453336"/>
            <a:ext cx="928245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/>
          <p:nvPr/>
        </p:nvCxnSpPr>
        <p:spPr>
          <a:xfrm flipH="1">
            <a:off x="2146974" y="5216830"/>
            <a:ext cx="1635554" cy="89101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/>
          <p:nvPr/>
        </p:nvCxnSpPr>
        <p:spPr>
          <a:xfrm flipV="1">
            <a:off x="1970978" y="5270255"/>
            <a:ext cx="0" cy="895947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3372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vert="horz" lIns="91440" tIns="45720" rIns="91440" bIns="45720" rtlCol="0" anchor="ctr">
        <a:normAutofit/>
      </a:bodyPr>
      <a:lstStyle>
        <a:defPPr>
          <a:defRPr sz="36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7797</TotalTime>
  <Words>2699</Words>
  <Application>Microsoft Office PowerPoint</Application>
  <PresentationFormat>화면 슬라이드 쇼(4:3)</PresentationFormat>
  <Paragraphs>861</Paragraphs>
  <Slides>52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52</vt:i4>
      </vt:variant>
    </vt:vector>
  </HeadingPairs>
  <TitlesOfParts>
    <vt:vector size="65" baseType="lpstr">
      <vt:lpstr>Apple SD Gothic Neo</vt:lpstr>
      <vt:lpstr>HY견고딕</vt:lpstr>
      <vt:lpstr>Nanum Gothic</vt:lpstr>
      <vt:lpstr>Noto Sans KR</vt:lpstr>
      <vt:lpstr>Spoqa Han Sans</vt:lpstr>
      <vt:lpstr>굴림</vt:lpstr>
      <vt:lpstr>맑은 고딕</vt:lpstr>
      <vt:lpstr>Arial</vt:lpstr>
      <vt:lpstr>Garamond</vt:lpstr>
      <vt:lpstr>Tahoma</vt:lpstr>
      <vt:lpstr>Times New Roman</vt:lpstr>
      <vt:lpstr>Wingdings</vt:lpstr>
      <vt:lpstr>Office 테마</vt:lpstr>
      <vt:lpstr>SW 중심대학 Github 활용 교수법 특강</vt:lpstr>
      <vt:lpstr>PowerPoint 프레젠테이션</vt:lpstr>
      <vt:lpstr>1. SW실무교육을 위한 OSS</vt:lpstr>
      <vt:lpstr>1. SW실무교육을 위한 OSS</vt:lpstr>
      <vt:lpstr>1. SW실무교육을 위한 OSS</vt:lpstr>
      <vt:lpstr>1. SW실무교육을 위한 OSS</vt:lpstr>
      <vt:lpstr>2. OSS에서 Github의 역활</vt:lpstr>
      <vt:lpstr>2. OSS에서 Github의 역활</vt:lpstr>
      <vt:lpstr>2. OSS에서 Github의 역활</vt:lpstr>
      <vt:lpstr>2. OSS에서 Github의 역활</vt:lpstr>
      <vt:lpstr>2. OSS에서 Github의 역활</vt:lpstr>
      <vt:lpstr>2. OSS에서 Github의 역활</vt:lpstr>
      <vt:lpstr>2. OSS에서 Github의 역활</vt:lpstr>
      <vt:lpstr>2. OSS에서 Github의 역활</vt:lpstr>
      <vt:lpstr>2. OSS에서 Github의 역활</vt:lpstr>
      <vt:lpstr>2. OSS에서 Github의 역활</vt:lpstr>
      <vt:lpstr>2. OSS에서 Github의 역활</vt:lpstr>
      <vt:lpstr>3. Github 기초</vt:lpstr>
      <vt:lpstr>3. Github 기초</vt:lpstr>
      <vt:lpstr>3. Github 기초</vt:lpstr>
      <vt:lpstr>4. Github 사용 예</vt:lpstr>
      <vt:lpstr>4. Github 사용 예</vt:lpstr>
      <vt:lpstr>4. Github 사용 예</vt:lpstr>
      <vt:lpstr>5. Github 실습 </vt:lpstr>
      <vt:lpstr>4. Github 시작</vt:lpstr>
      <vt:lpstr>4. Github 시작</vt:lpstr>
      <vt:lpstr>4. Github 시작</vt:lpstr>
      <vt:lpstr>4. Github 시작</vt:lpstr>
      <vt:lpstr>4. Github 시작</vt:lpstr>
      <vt:lpstr>5. Git 기본 용어 및 구조 이해</vt:lpstr>
      <vt:lpstr>5. Git 기본 용어 및 구조 이해</vt:lpstr>
      <vt:lpstr>5. Git 기본 용어 및 구조 이해</vt:lpstr>
      <vt:lpstr>5. Git 기본 용어 및 구조 이해</vt:lpstr>
      <vt:lpstr>6. Repository 다루기</vt:lpstr>
      <vt:lpstr>6. Repository 다루기</vt:lpstr>
      <vt:lpstr>6. Repository 다루기</vt:lpstr>
      <vt:lpstr>6. Repository 다루기</vt:lpstr>
      <vt:lpstr>6. Repository 다루기</vt:lpstr>
      <vt:lpstr>6. Repository 다루기</vt:lpstr>
      <vt:lpstr>6. Repository 다루기</vt:lpstr>
      <vt:lpstr>6. Repository 다루기</vt:lpstr>
      <vt:lpstr>6. Repository 다루기</vt:lpstr>
      <vt:lpstr>7. Git Branch</vt:lpstr>
      <vt:lpstr>7. Git Branch</vt:lpstr>
      <vt:lpstr>7. Git Branch</vt:lpstr>
      <vt:lpstr>7. Git Branch</vt:lpstr>
      <vt:lpstr>7. Git Branch</vt:lpstr>
      <vt:lpstr>7. Git Branch</vt:lpstr>
      <vt:lpstr>7. Git Branch</vt:lpstr>
      <vt:lpstr>7. Git Branch</vt:lpstr>
      <vt:lpstr>7. Git Branch</vt:lpstr>
      <vt:lpstr>5. 질의 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김이화</dc:creator>
  <cp:lastModifiedBy>Windows 사용자</cp:lastModifiedBy>
  <cp:revision>762</cp:revision>
  <dcterms:created xsi:type="dcterms:W3CDTF">2012-07-11T10:23:22Z</dcterms:created>
  <dcterms:modified xsi:type="dcterms:W3CDTF">2019-09-09T14:11:19Z</dcterms:modified>
</cp:coreProperties>
</file>